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6" r:id="rId2"/>
    <p:sldId id="257" r:id="rId3"/>
    <p:sldId id="274" r:id="rId4"/>
    <p:sldId id="275" r:id="rId5"/>
    <p:sldId id="277" r:id="rId6"/>
    <p:sldId id="278" r:id="rId7"/>
    <p:sldId id="279" r:id="rId8"/>
    <p:sldId id="280" r:id="rId9"/>
    <p:sldId id="282" r:id="rId10"/>
    <p:sldId id="281" r:id="rId11"/>
    <p:sldId id="284" r:id="rId12"/>
    <p:sldId id="283" r:id="rId13"/>
    <p:sldId id="286" r:id="rId14"/>
  </p:sldIdLst>
  <p:sldSz cx="18288000" cy="10287000"/>
  <p:notesSz cx="10287000" cy="18288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KoPubWorld돋움체 Bold" panose="00000800000000000000" pitchFamily="2" charset="-127"/>
      <p:bold r:id="rId20"/>
    </p:embeddedFont>
    <p:embeddedFont>
      <p:font typeface="KoPubWorld돋움체 Medium" panose="00000600000000000000" pitchFamily="2" charset="-127"/>
      <p:regular r:id="rId21"/>
    </p:embeddedFont>
    <p:embeddedFont>
      <p:font typeface="SB 어그로 Bold" panose="02020603020101020101" pitchFamily="18" charset="-127"/>
      <p:regular r:id="rId22"/>
    </p:embeddedFont>
    <p:embeddedFont>
      <p:font typeface="SB 어그로 Light" panose="02020603020101020101" pitchFamily="18" charset="-127"/>
      <p:regular r:id="rId23"/>
    </p:embeddedFont>
    <p:embeddedFont>
      <p:font typeface="SB 어그로 Medium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8ACCE6"/>
    <a:srgbClr val="F65951"/>
    <a:srgbClr val="FF5C54"/>
    <a:srgbClr val="F87972"/>
    <a:srgbClr val="58B7D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F1FC2-3535-44F0-82A0-3DC7617AA1A0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8FECB-123E-454B-80DA-B09FCAE39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9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58B7DC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50E2DE93-F842-7F31-B280-F69289F5BE12}"/>
              </a:ext>
            </a:extLst>
          </p:cNvPr>
          <p:cNvGrpSpPr/>
          <p:nvPr userDrawn="1"/>
        </p:nvGrpSpPr>
        <p:grpSpPr>
          <a:xfrm>
            <a:off x="764095" y="761905"/>
            <a:ext cx="16761905" cy="8761905"/>
            <a:chOff x="761905" y="761905"/>
            <a:chExt cx="16761905" cy="8761905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16460329-EA48-7D37-073F-91CCCA7F4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8761905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A2BA49F5-3A59-0646-8FA5-E3C27AB99248}"/>
              </a:ext>
            </a:extLst>
          </p:cNvPr>
          <p:cNvGrpSpPr/>
          <p:nvPr userDrawn="1"/>
        </p:nvGrpSpPr>
        <p:grpSpPr>
          <a:xfrm>
            <a:off x="761905" y="8647619"/>
            <a:ext cx="16761905" cy="876190"/>
            <a:chOff x="761905" y="8647619"/>
            <a:chExt cx="16761905" cy="876190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4A414DEB-3169-00A5-DABE-DB37EAD9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8647619"/>
              <a:ext cx="16761905" cy="876190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E03D0430-2EF3-2506-D852-0D2ABB71B82A}"/>
              </a:ext>
            </a:extLst>
          </p:cNvPr>
          <p:cNvGrpSpPr/>
          <p:nvPr userDrawn="1"/>
        </p:nvGrpSpPr>
        <p:grpSpPr>
          <a:xfrm>
            <a:off x="761905" y="8647619"/>
            <a:ext cx="7190476" cy="876190"/>
            <a:chOff x="761905" y="8647619"/>
            <a:chExt cx="7190476" cy="876190"/>
          </a:xfrm>
        </p:grpSpPr>
        <p:grpSp>
          <p:nvGrpSpPr>
            <p:cNvPr id="16" name="그룹 1006">
              <a:extLst>
                <a:ext uri="{FF2B5EF4-FFF2-40B4-BE49-F238E27FC236}">
                  <a16:creationId xmlns:a16="http://schemas.microsoft.com/office/drawing/2014/main" id="{67580160-40C0-7C08-A35A-114B778B1D38}"/>
                </a:ext>
              </a:extLst>
            </p:cNvPr>
            <p:cNvGrpSpPr/>
            <p:nvPr/>
          </p:nvGrpSpPr>
          <p:grpSpPr>
            <a:xfrm>
              <a:off x="761905" y="8647619"/>
              <a:ext cx="7190476" cy="876190"/>
              <a:chOff x="761905" y="8647619"/>
              <a:chExt cx="7190476" cy="876190"/>
            </a:xfrm>
          </p:grpSpPr>
          <p:pic>
            <p:nvPicPr>
              <p:cNvPr id="23" name="Object 15">
                <a:extLst>
                  <a:ext uri="{FF2B5EF4-FFF2-40B4-BE49-F238E27FC236}">
                    <a16:creationId xmlns:a16="http://schemas.microsoft.com/office/drawing/2014/main" id="{F1E309E8-9CC0-1667-F683-1BFAEE54B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1905" y="8647619"/>
                <a:ext cx="7190476" cy="876190"/>
              </a:xfrm>
              <a:prstGeom prst="rect">
                <a:avLst/>
              </a:prstGeom>
            </p:spPr>
          </p:pic>
        </p:grpSp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83C27DDD-C167-DB40-2BDB-A0FAEFD5FCFF}"/>
                </a:ext>
              </a:extLst>
            </p:cNvPr>
            <p:cNvGrpSpPr/>
            <p:nvPr/>
          </p:nvGrpSpPr>
          <p:grpSpPr>
            <a:xfrm>
              <a:off x="1000000" y="8857143"/>
              <a:ext cx="457143" cy="457143"/>
              <a:chOff x="1000000" y="8857143"/>
              <a:chExt cx="457143" cy="457143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0D6EFCDE-E977-9C2F-6A13-5304E9E58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0000" y="8857143"/>
                <a:ext cx="457143" cy="457143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A311AA37-8940-60C2-0889-F92D5D89974C}"/>
                </a:ext>
              </a:extLst>
            </p:cNvPr>
            <p:cNvGrpSpPr/>
            <p:nvPr/>
          </p:nvGrpSpPr>
          <p:grpSpPr>
            <a:xfrm>
              <a:off x="1098973" y="8933333"/>
              <a:ext cx="259197" cy="323810"/>
              <a:chOff x="1098973" y="8933333"/>
              <a:chExt cx="259197" cy="323810"/>
            </a:xfrm>
          </p:grpSpPr>
          <p:pic>
            <p:nvPicPr>
              <p:cNvPr id="21" name="Object 22">
                <a:extLst>
                  <a:ext uri="{FF2B5EF4-FFF2-40B4-BE49-F238E27FC236}">
                    <a16:creationId xmlns:a16="http://schemas.microsoft.com/office/drawing/2014/main" id="{84D2B4A0-0CE8-9607-6EBF-BA34B98C4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8973" y="8933333"/>
                <a:ext cx="259197" cy="323810"/>
              </a:xfrm>
              <a:prstGeom prst="rect">
                <a:avLst/>
              </a:prstGeom>
            </p:spPr>
          </p:pic>
        </p:grpSp>
        <p:grpSp>
          <p:nvGrpSpPr>
            <p:cNvPr id="19" name="그룹 1009">
              <a:extLst>
                <a:ext uri="{FF2B5EF4-FFF2-40B4-BE49-F238E27FC236}">
                  <a16:creationId xmlns:a16="http://schemas.microsoft.com/office/drawing/2014/main" id="{DC9C9A0B-0E10-4306-7EDE-09861EE655C4}"/>
                </a:ext>
              </a:extLst>
            </p:cNvPr>
            <p:cNvGrpSpPr/>
            <p:nvPr/>
          </p:nvGrpSpPr>
          <p:grpSpPr>
            <a:xfrm>
              <a:off x="7472818" y="9030560"/>
              <a:ext cx="193849" cy="110308"/>
              <a:chOff x="7472818" y="9030560"/>
              <a:chExt cx="193849" cy="110308"/>
            </a:xfrm>
          </p:grpSpPr>
          <p:pic>
            <p:nvPicPr>
              <p:cNvPr id="20" name="Object 25">
                <a:extLst>
                  <a:ext uri="{FF2B5EF4-FFF2-40B4-BE49-F238E27FC236}">
                    <a16:creationId xmlns:a16="http://schemas.microsoft.com/office/drawing/2014/main" id="{E437C037-50A9-4A9B-4A8B-249DD53D7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72818" y="9030560"/>
                <a:ext cx="193849" cy="110308"/>
              </a:xfrm>
              <a:prstGeom prst="rect">
                <a:avLst/>
              </a:prstGeom>
            </p:spPr>
          </p:pic>
        </p:grpSp>
      </p:grpSp>
      <p:grpSp>
        <p:nvGrpSpPr>
          <p:cNvPr id="24" name="그룹 1019">
            <a:extLst>
              <a:ext uri="{FF2B5EF4-FFF2-40B4-BE49-F238E27FC236}">
                <a16:creationId xmlns:a16="http://schemas.microsoft.com/office/drawing/2014/main" id="{527C4E0B-8C5D-9B1D-84AC-046D67812A0D}"/>
              </a:ext>
            </a:extLst>
          </p:cNvPr>
          <p:cNvGrpSpPr/>
          <p:nvPr userDrawn="1"/>
        </p:nvGrpSpPr>
        <p:grpSpPr>
          <a:xfrm>
            <a:off x="761905" y="761905"/>
            <a:ext cx="16761905" cy="876190"/>
            <a:chOff x="761905" y="761905"/>
            <a:chExt cx="16761905" cy="876190"/>
          </a:xfrm>
        </p:grpSpPr>
        <p:pic>
          <p:nvPicPr>
            <p:cNvPr id="25" name="Object 58">
              <a:extLst>
                <a:ext uri="{FF2B5EF4-FFF2-40B4-BE49-F238E27FC236}">
                  <a16:creationId xmlns:a16="http://schemas.microsoft.com/office/drawing/2014/main" id="{DFE7BA42-6EA4-209D-1187-7E4503115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876190"/>
            </a:xfrm>
            <a:prstGeom prst="rect">
              <a:avLst/>
            </a:prstGeom>
          </p:spPr>
        </p:pic>
      </p:grpSp>
      <p:grpSp>
        <p:nvGrpSpPr>
          <p:cNvPr id="26" name="그룹 1035">
            <a:extLst>
              <a:ext uri="{FF2B5EF4-FFF2-40B4-BE49-F238E27FC236}">
                <a16:creationId xmlns:a16="http://schemas.microsoft.com/office/drawing/2014/main" id="{61ED0D63-AD78-B766-4A5E-0C2FEE25D580}"/>
              </a:ext>
            </a:extLst>
          </p:cNvPr>
          <p:cNvGrpSpPr/>
          <p:nvPr userDrawn="1"/>
        </p:nvGrpSpPr>
        <p:grpSpPr>
          <a:xfrm>
            <a:off x="1047619" y="1128571"/>
            <a:ext cx="719048" cy="142857"/>
            <a:chOff x="1047619" y="1128571"/>
            <a:chExt cx="719048" cy="142857"/>
          </a:xfrm>
        </p:grpSpPr>
        <p:grpSp>
          <p:nvGrpSpPr>
            <p:cNvPr id="27" name="그룹 1036">
              <a:extLst>
                <a:ext uri="{FF2B5EF4-FFF2-40B4-BE49-F238E27FC236}">
                  <a16:creationId xmlns:a16="http://schemas.microsoft.com/office/drawing/2014/main" id="{2B1FE3F0-3E98-A247-1969-1F69D067E378}"/>
                </a:ext>
              </a:extLst>
            </p:cNvPr>
            <p:cNvGrpSpPr/>
            <p:nvPr/>
          </p:nvGrpSpPr>
          <p:grpSpPr>
            <a:xfrm>
              <a:off x="1047619" y="1128571"/>
              <a:ext cx="142857" cy="142857"/>
              <a:chOff x="1047619" y="1128571"/>
              <a:chExt cx="142857" cy="142857"/>
            </a:xfrm>
          </p:grpSpPr>
          <p:pic>
            <p:nvPicPr>
              <p:cNvPr id="32" name="Object 102">
                <a:extLst>
                  <a:ext uri="{FF2B5EF4-FFF2-40B4-BE49-F238E27FC236}">
                    <a16:creationId xmlns:a16="http://schemas.microsoft.com/office/drawing/2014/main" id="{7788E8E6-5954-2F0D-1C50-12F86721B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7619" y="1128571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28" name="그룹 1037">
              <a:extLst>
                <a:ext uri="{FF2B5EF4-FFF2-40B4-BE49-F238E27FC236}">
                  <a16:creationId xmlns:a16="http://schemas.microsoft.com/office/drawing/2014/main" id="{45BAA247-0340-6D2C-7B8D-F4175EAEBE50}"/>
                </a:ext>
              </a:extLst>
            </p:cNvPr>
            <p:cNvGrpSpPr/>
            <p:nvPr/>
          </p:nvGrpSpPr>
          <p:grpSpPr>
            <a:xfrm>
              <a:off x="1335714" y="1128571"/>
              <a:ext cx="142857" cy="142857"/>
              <a:chOff x="1335714" y="1128571"/>
              <a:chExt cx="142857" cy="142857"/>
            </a:xfrm>
          </p:grpSpPr>
          <p:pic>
            <p:nvPicPr>
              <p:cNvPr id="31" name="Object 105">
                <a:extLst>
                  <a:ext uri="{FF2B5EF4-FFF2-40B4-BE49-F238E27FC236}">
                    <a16:creationId xmlns:a16="http://schemas.microsoft.com/office/drawing/2014/main" id="{6EF723C7-4D94-1FB5-3130-5D7518C15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5714" y="1128571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29" name="그룹 1038">
              <a:extLst>
                <a:ext uri="{FF2B5EF4-FFF2-40B4-BE49-F238E27FC236}">
                  <a16:creationId xmlns:a16="http://schemas.microsoft.com/office/drawing/2014/main" id="{A9FE4163-7AB0-C227-57A0-8C69861601A9}"/>
                </a:ext>
              </a:extLst>
            </p:cNvPr>
            <p:cNvGrpSpPr/>
            <p:nvPr/>
          </p:nvGrpSpPr>
          <p:grpSpPr>
            <a:xfrm>
              <a:off x="1623810" y="1128571"/>
              <a:ext cx="142857" cy="142857"/>
              <a:chOff x="1623810" y="1128571"/>
              <a:chExt cx="142857" cy="142857"/>
            </a:xfrm>
          </p:grpSpPr>
          <p:pic>
            <p:nvPicPr>
              <p:cNvPr id="30" name="Object 108">
                <a:extLst>
                  <a:ext uri="{FF2B5EF4-FFF2-40B4-BE49-F238E27FC236}">
                    <a16:creationId xmlns:a16="http://schemas.microsoft.com/office/drawing/2014/main" id="{93E2C8D9-A3FE-8123-953F-EF45FFD7C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23810" y="1128571"/>
                <a:ext cx="142857" cy="142857"/>
              </a:xfrm>
              <a:prstGeom prst="rect">
                <a:avLst/>
              </a:pr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5BA605-FAE0-12CC-3BB5-B44700A323FC}"/>
              </a:ext>
            </a:extLst>
          </p:cNvPr>
          <p:cNvGrpSpPr/>
          <p:nvPr userDrawn="1"/>
        </p:nvGrpSpPr>
        <p:grpSpPr>
          <a:xfrm>
            <a:off x="16440286" y="761905"/>
            <a:ext cx="1081957" cy="876190"/>
            <a:chOff x="-1093559" y="3735108"/>
            <a:chExt cx="1085714" cy="876190"/>
          </a:xfrm>
        </p:grpSpPr>
        <p:pic>
          <p:nvPicPr>
            <p:cNvPr id="34" name="Object 35">
              <a:extLst>
                <a:ext uri="{FF2B5EF4-FFF2-40B4-BE49-F238E27FC236}">
                  <a16:creationId xmlns:a16="http://schemas.microsoft.com/office/drawing/2014/main" id="{B966E378-B84D-6D31-D4CC-7B81EA2F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93559" y="3735108"/>
              <a:ext cx="1085714" cy="87619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0D1A99D-7AF4-BD5B-D2E2-ABB86C5F2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4476" y="3895203"/>
              <a:ext cx="587547" cy="556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dXFn7_I_KJE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0706" y="1123185"/>
            <a:ext cx="14464302" cy="8046865"/>
          </a:xfrm>
          <a:prstGeom prst="rect">
            <a:avLst/>
          </a:prstGeom>
        </p:spPr>
      </p:pic>
      <p:pic>
        <p:nvPicPr>
          <p:cNvPr id="40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3331" y="7920822"/>
            <a:ext cx="9771678" cy="1240872"/>
          </a:xfrm>
          <a:prstGeom prst="rect">
            <a:avLst/>
          </a:prstGeom>
        </p:spPr>
      </p:pic>
      <p:pic>
        <p:nvPicPr>
          <p:cNvPr id="44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0706" y="1115665"/>
            <a:ext cx="14464302" cy="1153133"/>
          </a:xfrm>
          <a:prstGeom prst="rect">
            <a:avLst/>
          </a:prstGeom>
        </p:spPr>
      </p:pic>
      <p:pic>
        <p:nvPicPr>
          <p:cNvPr id="51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45581" y="1115665"/>
            <a:ext cx="1629427" cy="1153133"/>
          </a:xfrm>
          <a:prstGeom prst="rect">
            <a:avLst/>
          </a:prstGeom>
        </p:spPr>
      </p:pic>
      <p:pic>
        <p:nvPicPr>
          <p:cNvPr id="59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0706" y="7920822"/>
            <a:ext cx="4838146" cy="1240872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222460" y="3847854"/>
            <a:ext cx="18031271" cy="15542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500" kern="0" spc="-100" dirty="0">
                <a:solidFill>
                  <a:srgbClr val="0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KoPubWorld돋움체 Bold" panose="00000800000000000000" pitchFamily="2" charset="-127"/>
              </a:rPr>
              <a:t>Trip Mate</a:t>
            </a:r>
            <a:endParaRPr 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85790" y="5596648"/>
            <a:ext cx="1131413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관통프로젝트 </a:t>
            </a:r>
            <a:r>
              <a:rPr lang="en-US" altLang="ko-KR" sz="4400" kern="0" spc="-1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final </a:t>
            </a:r>
            <a:r>
              <a:rPr lang="ko-KR" altLang="en-US" sz="4400" kern="0" spc="-1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발표</a:t>
            </a:r>
            <a:endParaRPr 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056226" y="8263340"/>
            <a:ext cx="4547105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300" kern="0" spc="-200" dirty="0">
                <a:solidFill>
                  <a:srgbClr val="000000"/>
                </a:solidFill>
                <a:latin typeface="KoPubWorld돋움체 Medium" panose="00000600000000000000" pitchFamily="2" charset="-127"/>
              </a:rPr>
              <a:t>SSAFY 9</a:t>
            </a:r>
            <a:r>
              <a:rPr lang="en-US" sz="3300" kern="0" spc="-200" baseline="30000" dirty="0">
                <a:solidFill>
                  <a:srgbClr val="000000"/>
                </a:solidFill>
                <a:latin typeface="KoPubWorld돋움체 Medium" panose="00000600000000000000" pitchFamily="2" charset="-127"/>
              </a:rPr>
              <a:t>th</a:t>
            </a:r>
            <a:r>
              <a:rPr lang="en-US" sz="3300" kern="0" spc="-200" dirty="0">
                <a:solidFill>
                  <a:srgbClr val="000000"/>
                </a:solidFill>
                <a:latin typeface="KoPubWorld돋움체 Medium" panose="00000600000000000000" pitchFamily="2" charset="-127"/>
              </a:rPr>
              <a:t> Class 13</a:t>
            </a:r>
            <a:endParaRPr lang="en-US" sz="3300" dirty="0"/>
          </a:p>
        </p:txBody>
      </p:sp>
      <p:sp>
        <p:nvSpPr>
          <p:cNvPr id="55" name="Object 55"/>
          <p:cNvSpPr txBox="1"/>
          <p:nvPr/>
        </p:nvSpPr>
        <p:spPr>
          <a:xfrm>
            <a:off x="7373487" y="8263340"/>
            <a:ext cx="8284134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</a:t>
            </a:r>
            <a:r>
              <a:rPr lang="ko-KR" altLang="en-US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조 </a:t>
            </a:r>
            <a:r>
              <a:rPr lang="ko-KR" altLang="en-US" sz="33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최규헌</a:t>
            </a:r>
            <a:r>
              <a:rPr lang="ko-KR" altLang="en-US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&amp; </a:t>
            </a:r>
            <a:r>
              <a:rPr lang="ko-KR" altLang="en-US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안유진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65732" y="1469092"/>
            <a:ext cx="820226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FF6969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여행에 필요한 모든 정보</a:t>
            </a:r>
            <a:r>
              <a:rPr lang="ko-KR" altLang="en-US" sz="2300" dirty="0"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ko-KR" altLang="en-US" sz="2300" dirty="0" err="1">
                <a:solidFill>
                  <a:srgbClr val="FFC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꿀팁</a:t>
            </a:r>
            <a:r>
              <a:rPr lang="ko-KR" altLang="en-US" sz="2300" dirty="0">
                <a:solidFill>
                  <a:srgbClr val="FFC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 공유</a:t>
            </a:r>
            <a:r>
              <a:rPr lang="ko-KR" altLang="en-US" sz="2300" dirty="0"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까지 한 번에</a:t>
            </a:r>
            <a:endParaRPr 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062" y="1343510"/>
            <a:ext cx="734463" cy="697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C78907-05CD-A298-47D3-494C3301F6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4" b="99805" l="2051" r="95996">
                        <a14:foregroundMark x1="31836" y1="45313" x2="34082" y2="48926"/>
                        <a14:foregroundMark x1="44922" y1="45020" x2="64160" y2="66113"/>
                        <a14:foregroundMark x1="47754" y1="45605" x2="36621" y2="51270"/>
                        <a14:foregroundMark x1="52246" y1="49609" x2="38184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6604" y="5143500"/>
            <a:ext cx="4592796" cy="45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CFE5C3B-D446-D225-977F-89A95250397B}"/>
              </a:ext>
            </a:extLst>
          </p:cNvPr>
          <p:cNvGrpSpPr/>
          <p:nvPr/>
        </p:nvGrpSpPr>
        <p:grpSpPr>
          <a:xfrm>
            <a:off x="7116198" y="984380"/>
            <a:ext cx="9300391" cy="431237"/>
            <a:chOff x="1991426" y="2378376"/>
            <a:chExt cx="9300391" cy="431237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3DDFEFC5-FE49-1B79-49FD-D7568491C8BB}"/>
                </a:ext>
              </a:extLst>
            </p:cNvPr>
            <p:cNvGrpSpPr/>
            <p:nvPr/>
          </p:nvGrpSpPr>
          <p:grpSpPr>
            <a:xfrm>
              <a:off x="6096924" y="2378376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F04C330C-2C73-4C34-66C7-1423725F4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443B1FE6-C132-ED6D-8677-2BA8531B15BE}"/>
                </a:ext>
              </a:extLst>
            </p:cNvPr>
            <p:cNvSpPr txBox="1"/>
            <p:nvPr/>
          </p:nvSpPr>
          <p:spPr>
            <a:xfrm>
              <a:off x="5867400" y="240030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7EC498F9-4701-58C3-20FF-AD789D85CAB9}"/>
                </a:ext>
              </a:extLst>
            </p:cNvPr>
            <p:cNvSpPr txBox="1"/>
            <p:nvPr/>
          </p:nvSpPr>
          <p:spPr>
            <a:xfrm>
              <a:off x="3259976" y="2418568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B95AEE29-089B-5CCF-7D80-AD1D98CBFDD1}"/>
                </a:ext>
              </a:extLst>
            </p:cNvPr>
            <p:cNvSpPr txBox="1"/>
            <p:nvPr/>
          </p:nvSpPr>
          <p:spPr>
            <a:xfrm>
              <a:off x="1991426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4ACDA4F3-457C-8393-527C-31347457AAE8}"/>
                </a:ext>
              </a:extLst>
            </p:cNvPr>
            <p:cNvSpPr txBox="1"/>
            <p:nvPr/>
          </p:nvSpPr>
          <p:spPr>
            <a:xfrm>
              <a:off x="4453528" y="242489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3C1C6DF6-A129-6EBB-2A45-0A79AAC44D89}"/>
                </a:ext>
              </a:extLst>
            </p:cNvPr>
            <p:cNvSpPr txBox="1"/>
            <p:nvPr/>
          </p:nvSpPr>
          <p:spPr>
            <a:xfrm>
              <a:off x="7250007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7ACB1062-7C88-00BC-41F2-AC53FEF248B2}"/>
                </a:ext>
              </a:extLst>
            </p:cNvPr>
            <p:cNvSpPr txBox="1"/>
            <p:nvPr/>
          </p:nvSpPr>
          <p:spPr>
            <a:xfrm>
              <a:off x="8472769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F9220C19-A4FC-06CF-DC21-35EE5B1A770F}"/>
                </a:ext>
              </a:extLst>
            </p:cNvPr>
            <p:cNvSpPr txBox="1"/>
            <p:nvPr/>
          </p:nvSpPr>
          <p:spPr>
            <a:xfrm>
              <a:off x="9594674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12" name="Object 94">
            <a:extLst>
              <a:ext uri="{FF2B5EF4-FFF2-40B4-BE49-F238E27FC236}">
                <a16:creationId xmlns:a16="http://schemas.microsoft.com/office/drawing/2014/main" id="{66F1B0AA-7436-7C29-57DF-8C1DB7E5188A}"/>
              </a:ext>
            </a:extLst>
          </p:cNvPr>
          <p:cNvSpPr txBox="1"/>
          <p:nvPr/>
        </p:nvSpPr>
        <p:spPr>
          <a:xfrm>
            <a:off x="1320474" y="2047517"/>
            <a:ext cx="87614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적용한 패턴 </a:t>
            </a:r>
            <a:r>
              <a:rPr lang="en-US" altLang="ko-KR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&amp; </a:t>
            </a:r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핵심 알고리즘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3" name="Object 117">
            <a:extLst>
              <a:ext uri="{FF2B5EF4-FFF2-40B4-BE49-F238E27FC236}">
                <a16:creationId xmlns:a16="http://schemas.microsoft.com/office/drawing/2014/main" id="{2C90C3B4-7E71-BBE0-76B2-B8FBD94718DD}"/>
              </a:ext>
            </a:extLst>
          </p:cNvPr>
          <p:cNvSpPr txBox="1"/>
          <p:nvPr/>
        </p:nvSpPr>
        <p:spPr>
          <a:xfrm>
            <a:off x="2667000" y="2840195"/>
            <a:ext cx="5565348" cy="6848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MVVM</a:t>
            </a: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 패턴 적용</a:t>
            </a:r>
            <a:endParaRPr lang="en-US" altLang="ko-KR" sz="28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117">
            <a:extLst>
              <a:ext uri="{FF2B5EF4-FFF2-40B4-BE49-F238E27FC236}">
                <a16:creationId xmlns:a16="http://schemas.microsoft.com/office/drawing/2014/main" id="{AB0DF823-CA4C-203E-7480-11C9F07FFCCB}"/>
              </a:ext>
            </a:extLst>
          </p:cNvPr>
          <p:cNvSpPr txBox="1"/>
          <p:nvPr/>
        </p:nvSpPr>
        <p:spPr>
          <a:xfrm>
            <a:off x="2667000" y="3586335"/>
            <a:ext cx="6324600" cy="6848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핵심 알고리즘</a:t>
            </a:r>
            <a:endParaRPr lang="en-US" altLang="ko-KR" sz="28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1DF1184-6A51-3CC3-66A4-AB7375932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708046"/>
              </p:ext>
            </p:extLst>
          </p:nvPr>
        </p:nvGraphicFramePr>
        <p:xfrm>
          <a:off x="3137319" y="4229100"/>
          <a:ext cx="12192000" cy="414488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68081">
                  <a:extLst>
                    <a:ext uri="{9D8B030D-6E8A-4147-A177-3AD203B41FA5}">
                      <a16:colId xmlns:a16="http://schemas.microsoft.com/office/drawing/2014/main" val="1633411723"/>
                    </a:ext>
                  </a:extLst>
                </a:gridCol>
                <a:gridCol w="10223919">
                  <a:extLst>
                    <a:ext uri="{9D8B030D-6E8A-4147-A177-3AD203B41FA5}">
                      <a16:colId xmlns:a16="http://schemas.microsoft.com/office/drawing/2014/main" val="840673934"/>
                    </a:ext>
                  </a:extLst>
                </a:gridCol>
              </a:tblGrid>
              <a:tr h="1025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JWT</a:t>
                      </a:r>
                      <a:endParaRPr lang="ko-KR" altLang="en-US" sz="2000" b="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Access Token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Refresh Token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을 이용</a:t>
                      </a: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만료기간을 각기 달리하여 인증</a:t>
                      </a:r>
                      <a:endParaRPr lang="en-US" altLang="ko-KR" sz="2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565771"/>
                  </a:ext>
                </a:extLst>
              </a:tr>
              <a:tr h="10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Bcrypt</a:t>
                      </a:r>
                      <a:endParaRPr lang="ko-KR" altLang="en-US" sz="2000" b="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비밀번호를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해시화하여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에 저장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로그인 시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해시값과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솔트값을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이용해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비밀먼호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유효성 검사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20468"/>
                  </a:ext>
                </a:extLst>
              </a:tr>
              <a:tr h="1039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동적 쿼리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동적 쿼리를 통한 정렬 및 검색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9671977"/>
                  </a:ext>
                </a:extLst>
              </a:tr>
              <a:tr h="10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Vuex</a:t>
                      </a:r>
                      <a:endParaRPr lang="ko-KR" altLang="en-US" sz="2000" b="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민감하지 않은 유저 정보 </a:t>
                      </a: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(id,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 이름 등</a:t>
                      </a: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2000" b="0" dirty="0" err="1">
                          <a:latin typeface="+mn-ea"/>
                          <a:ea typeface="+mn-ea"/>
                        </a:rPr>
                        <a:t>vuex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2000" b="0" dirty="0" err="1">
                          <a:latin typeface="+mn-ea"/>
                          <a:ea typeface="+mn-ea"/>
                        </a:rPr>
                        <a:t>userInfo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로 저장해 활용</a:t>
                      </a:r>
                      <a:endParaRPr lang="en-US" altLang="ko-KR" sz="2000" b="0" dirty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다양한 컴포넌트에서 공유 데이터를 변경하고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824"/>
                  </a:ext>
                </a:extLst>
              </a:tr>
            </a:tbl>
          </a:graphicData>
        </a:graphic>
      </p:graphicFrame>
      <p:sp>
        <p:nvSpPr>
          <p:cNvPr id="16" name="Object 18">
            <a:extLst>
              <a:ext uri="{FF2B5EF4-FFF2-40B4-BE49-F238E27FC236}">
                <a16:creationId xmlns:a16="http://schemas.microsoft.com/office/drawing/2014/main" id="{50F7AF00-D139-C4D3-B1E2-8840DDADC8CD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개발 결과</a:t>
            </a:r>
            <a:endParaRPr lang="en-US" dirty="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245AFDD8-FF35-6B94-1837-4B40E6AE094A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적용한 패턴 </a:t>
            </a:r>
            <a:r>
              <a:rPr lang="en-US" altLang="ko-KR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알고리즘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0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6CBBBA-EED1-ADA9-F4C5-C219BDB6A180}"/>
              </a:ext>
            </a:extLst>
          </p:cNvPr>
          <p:cNvGrpSpPr/>
          <p:nvPr/>
        </p:nvGrpSpPr>
        <p:grpSpPr>
          <a:xfrm>
            <a:off x="7122675" y="989028"/>
            <a:ext cx="9300391" cy="421941"/>
            <a:chOff x="1915226" y="3656056"/>
            <a:chExt cx="9300391" cy="421941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752F4307-0DAD-3645-049E-03C389E66F35}"/>
                </a:ext>
              </a:extLst>
            </p:cNvPr>
            <p:cNvGrpSpPr/>
            <p:nvPr/>
          </p:nvGrpSpPr>
          <p:grpSpPr>
            <a:xfrm>
              <a:off x="7292672" y="3656056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BEEC7F6C-E8E4-4076-CBA8-2F955A4AF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B2EEA439-F261-F61C-28D9-19816A120012}"/>
                </a:ext>
              </a:extLst>
            </p:cNvPr>
            <p:cNvSpPr txBox="1"/>
            <p:nvPr/>
          </p:nvSpPr>
          <p:spPr>
            <a:xfrm>
              <a:off x="7063148" y="367798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chemeClr val="bg1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AEDFC579-FB4D-4C04-3800-3C410BE48404}"/>
                </a:ext>
              </a:extLst>
            </p:cNvPr>
            <p:cNvSpPr txBox="1"/>
            <p:nvPr/>
          </p:nvSpPr>
          <p:spPr>
            <a:xfrm>
              <a:off x="3183776" y="3686952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01A937F3-17C5-6FF5-8D95-571808648DEF}"/>
                </a:ext>
              </a:extLst>
            </p:cNvPr>
            <p:cNvSpPr txBox="1"/>
            <p:nvPr/>
          </p:nvSpPr>
          <p:spPr>
            <a:xfrm>
              <a:off x="1915226" y="367925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D4B9CAE1-F4C8-AFB3-B9E6-C0551E2BD09D}"/>
                </a:ext>
              </a:extLst>
            </p:cNvPr>
            <p:cNvSpPr txBox="1"/>
            <p:nvPr/>
          </p:nvSpPr>
          <p:spPr>
            <a:xfrm>
              <a:off x="4377328" y="369327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E9557A01-F519-92D1-957C-932FB37D2E4C}"/>
                </a:ext>
              </a:extLst>
            </p:cNvPr>
            <p:cNvSpPr txBox="1"/>
            <p:nvPr/>
          </p:nvSpPr>
          <p:spPr>
            <a:xfrm>
              <a:off x="5645878" y="368433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30CB4BFE-A0FB-1C32-0C66-0687097FB409}"/>
                </a:ext>
              </a:extLst>
            </p:cNvPr>
            <p:cNvSpPr txBox="1"/>
            <p:nvPr/>
          </p:nvSpPr>
          <p:spPr>
            <a:xfrm>
              <a:off x="8396569" y="367925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068B754C-90D8-B131-4EAB-07E6FD0A3B33}"/>
                </a:ext>
              </a:extLst>
            </p:cNvPr>
            <p:cNvSpPr txBox="1"/>
            <p:nvPr/>
          </p:nvSpPr>
          <p:spPr>
            <a:xfrm>
              <a:off x="9518474" y="367925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pic>
        <p:nvPicPr>
          <p:cNvPr id="13316" name="Picture 4" descr="Movie Camera on Apple iOS 9.1">
            <a:extLst>
              <a:ext uri="{FF2B5EF4-FFF2-40B4-BE49-F238E27FC236}">
                <a16:creationId xmlns:a16="http://schemas.microsoft.com/office/drawing/2014/main" id="{5BDC9F0C-4C90-F51E-735B-B8C45EA1E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18" y="336173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B901ED-7C72-08C4-A173-5010D00B25FE}"/>
              </a:ext>
            </a:extLst>
          </p:cNvPr>
          <p:cNvSpPr txBox="1"/>
          <p:nvPr/>
        </p:nvSpPr>
        <p:spPr>
          <a:xfrm>
            <a:off x="4247818" y="62103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hlinkClick r:id="rId4"/>
              </a:rPr>
              <a:t>https://youtu.be/dXFn7_I_KJE</a:t>
            </a:r>
            <a:r>
              <a:rPr lang="ko-KR" altLang="en-US" sz="2800" dirty="0"/>
              <a:t> </a:t>
            </a:r>
          </a:p>
        </p:txBody>
      </p:sp>
      <p:sp>
        <p:nvSpPr>
          <p:cNvPr id="14" name="Object 94">
            <a:extLst>
              <a:ext uri="{FF2B5EF4-FFF2-40B4-BE49-F238E27FC236}">
                <a16:creationId xmlns:a16="http://schemas.microsoft.com/office/drawing/2014/main" id="{B9A87A51-56FE-40C3-B7C8-4E3845718A32}"/>
              </a:ext>
            </a:extLst>
          </p:cNvPr>
          <p:cNvSpPr txBox="1"/>
          <p:nvPr/>
        </p:nvSpPr>
        <p:spPr>
          <a:xfrm>
            <a:off x="1320474" y="2047517"/>
            <a:ext cx="87614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시연 영상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4C778AB4-E067-1193-4ACE-0AE7704D8D78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개발 결과</a:t>
            </a:r>
            <a:endParaRPr lang="en-US" dirty="0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658229FB-E358-2484-227C-8F10C01459EA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시연 영상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7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8A0879-8CDB-FABB-1305-76CE43771F1F}"/>
              </a:ext>
            </a:extLst>
          </p:cNvPr>
          <p:cNvGrpSpPr/>
          <p:nvPr/>
        </p:nvGrpSpPr>
        <p:grpSpPr>
          <a:xfrm>
            <a:off x="7138328" y="986953"/>
            <a:ext cx="9300391" cy="423542"/>
            <a:chOff x="1915226" y="4507167"/>
            <a:chExt cx="9300391" cy="423542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0AD2568E-CD9D-7589-7C5D-EE03F3624EDD}"/>
                </a:ext>
              </a:extLst>
            </p:cNvPr>
            <p:cNvGrpSpPr/>
            <p:nvPr/>
          </p:nvGrpSpPr>
          <p:grpSpPr>
            <a:xfrm>
              <a:off x="8465593" y="4507167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B7CCA15F-9648-09D0-B008-3B59F6CB6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5077B6AD-6190-23A1-3F3D-2C25D3FDEE79}"/>
                </a:ext>
              </a:extLst>
            </p:cNvPr>
            <p:cNvSpPr txBox="1"/>
            <p:nvPr/>
          </p:nvSpPr>
          <p:spPr>
            <a:xfrm>
              <a:off x="8236069" y="4529091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2B5B4862-5E58-D3B7-BE5F-F4BD5DDE02A5}"/>
                </a:ext>
              </a:extLst>
            </p:cNvPr>
            <p:cNvSpPr txBox="1"/>
            <p:nvPr/>
          </p:nvSpPr>
          <p:spPr>
            <a:xfrm>
              <a:off x="3183776" y="4539664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65C720B0-E52E-76E9-36CE-2196BA3196A0}"/>
                </a:ext>
              </a:extLst>
            </p:cNvPr>
            <p:cNvSpPr txBox="1"/>
            <p:nvPr/>
          </p:nvSpPr>
          <p:spPr>
            <a:xfrm>
              <a:off x="1915226" y="453197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B3A75D3C-9541-A705-FCE5-647CB914EC28}"/>
                </a:ext>
              </a:extLst>
            </p:cNvPr>
            <p:cNvSpPr txBox="1"/>
            <p:nvPr/>
          </p:nvSpPr>
          <p:spPr>
            <a:xfrm>
              <a:off x="4377328" y="454598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26AEF97F-EE78-7675-9014-30A88F429BA5}"/>
                </a:ext>
              </a:extLst>
            </p:cNvPr>
            <p:cNvSpPr txBox="1"/>
            <p:nvPr/>
          </p:nvSpPr>
          <p:spPr>
            <a:xfrm>
              <a:off x="5645878" y="453705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9D0A01E3-4434-D93D-29BA-BE0CBA7DD1C0}"/>
                </a:ext>
              </a:extLst>
            </p:cNvPr>
            <p:cNvSpPr txBox="1"/>
            <p:nvPr/>
          </p:nvSpPr>
          <p:spPr>
            <a:xfrm>
              <a:off x="6839430" y="4537049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E66C5811-5520-1A62-5127-08B1F1E6A357}"/>
                </a:ext>
              </a:extLst>
            </p:cNvPr>
            <p:cNvSpPr txBox="1"/>
            <p:nvPr/>
          </p:nvSpPr>
          <p:spPr>
            <a:xfrm>
              <a:off x="9518474" y="453197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D439D4-C749-B872-6439-3C2EEF8C1A6F}"/>
              </a:ext>
            </a:extLst>
          </p:cNvPr>
          <p:cNvGrpSpPr/>
          <p:nvPr/>
        </p:nvGrpSpPr>
        <p:grpSpPr>
          <a:xfrm>
            <a:off x="1529618" y="2943529"/>
            <a:ext cx="15428571" cy="2428571"/>
            <a:chOff x="3514687" y="1103482"/>
            <a:chExt cx="15428571" cy="2428571"/>
          </a:xfrm>
        </p:grpSpPr>
        <p:grpSp>
          <p:nvGrpSpPr>
            <p:cNvPr id="21" name="그룹 1031">
              <a:extLst>
                <a:ext uri="{FF2B5EF4-FFF2-40B4-BE49-F238E27FC236}">
                  <a16:creationId xmlns:a16="http://schemas.microsoft.com/office/drawing/2014/main" id="{C8AAA3B9-2F0A-08A2-9C25-AC6D80D623FD}"/>
                </a:ext>
              </a:extLst>
            </p:cNvPr>
            <p:cNvGrpSpPr/>
            <p:nvPr/>
          </p:nvGrpSpPr>
          <p:grpSpPr>
            <a:xfrm>
              <a:off x="3514687" y="1493958"/>
              <a:ext cx="15428571" cy="2038095"/>
              <a:chOff x="1428571" y="5890675"/>
              <a:chExt cx="15428571" cy="2038095"/>
            </a:xfrm>
          </p:grpSpPr>
          <p:pic>
            <p:nvPicPr>
              <p:cNvPr id="32" name="Object 92">
                <a:extLst>
                  <a:ext uri="{FF2B5EF4-FFF2-40B4-BE49-F238E27FC236}">
                    <a16:creationId xmlns:a16="http://schemas.microsoft.com/office/drawing/2014/main" id="{DA77089A-C267-F075-EA13-AF80CC194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28571" y="5890675"/>
                <a:ext cx="15428571" cy="2038095"/>
              </a:xfrm>
              <a:prstGeom prst="rect">
                <a:avLst/>
              </a:prstGeom>
            </p:spPr>
          </p:pic>
        </p:grpSp>
        <p:grpSp>
          <p:nvGrpSpPr>
            <p:cNvPr id="22" name="그룹 1032">
              <a:extLst>
                <a:ext uri="{FF2B5EF4-FFF2-40B4-BE49-F238E27FC236}">
                  <a16:creationId xmlns:a16="http://schemas.microsoft.com/office/drawing/2014/main" id="{23044432-8B41-EA0D-8062-152E8E627338}"/>
                </a:ext>
              </a:extLst>
            </p:cNvPr>
            <p:cNvGrpSpPr/>
            <p:nvPr/>
          </p:nvGrpSpPr>
          <p:grpSpPr>
            <a:xfrm>
              <a:off x="3895640" y="1103482"/>
              <a:ext cx="14666667" cy="761905"/>
              <a:chOff x="1809524" y="5500199"/>
              <a:chExt cx="14666667" cy="761905"/>
            </a:xfrm>
          </p:grpSpPr>
          <p:pic>
            <p:nvPicPr>
              <p:cNvPr id="31" name="Object 95">
                <a:extLst>
                  <a:ext uri="{FF2B5EF4-FFF2-40B4-BE49-F238E27FC236}">
                    <a16:creationId xmlns:a16="http://schemas.microsoft.com/office/drawing/2014/main" id="{174BAAE5-5FA4-B6AC-0BFF-C489BA1F0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9524" y="5500199"/>
                <a:ext cx="14666667" cy="761905"/>
              </a:xfrm>
              <a:prstGeom prst="rect">
                <a:avLst/>
              </a:prstGeom>
            </p:spPr>
          </p:pic>
        </p:grpSp>
        <p:sp>
          <p:nvSpPr>
            <p:cNvPr id="23" name="Object 116">
              <a:extLst>
                <a:ext uri="{FF2B5EF4-FFF2-40B4-BE49-F238E27FC236}">
                  <a16:creationId xmlns:a16="http://schemas.microsoft.com/office/drawing/2014/main" id="{A3840B2B-3766-841B-23CC-1F7DF452B137}"/>
                </a:ext>
              </a:extLst>
            </p:cNvPr>
            <p:cNvSpPr txBox="1"/>
            <p:nvPr/>
          </p:nvSpPr>
          <p:spPr>
            <a:xfrm>
              <a:off x="4284967" y="1240042"/>
              <a:ext cx="263704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kern="0" spc="-3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여행지 정보</a:t>
              </a:r>
              <a:endParaRPr lang="en-US" dirty="0"/>
            </a:p>
          </p:txBody>
        </p:sp>
        <p:sp>
          <p:nvSpPr>
            <p:cNvPr id="24" name="Object 117">
              <a:extLst>
                <a:ext uri="{FF2B5EF4-FFF2-40B4-BE49-F238E27FC236}">
                  <a16:creationId xmlns:a16="http://schemas.microsoft.com/office/drawing/2014/main" id="{F9DDE614-6698-0099-52B4-20D00FBCD5B4}"/>
                </a:ext>
              </a:extLst>
            </p:cNvPr>
            <p:cNvSpPr txBox="1"/>
            <p:nvPr/>
          </p:nvSpPr>
          <p:spPr>
            <a:xfrm>
              <a:off x="8007380" y="1240042"/>
              <a:ext cx="263704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kern="0" spc="-3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날씨 정보</a:t>
              </a:r>
              <a:endParaRPr lang="en-US" dirty="0"/>
            </a:p>
          </p:txBody>
        </p:sp>
        <p:sp>
          <p:nvSpPr>
            <p:cNvPr id="25" name="Object 118">
              <a:extLst>
                <a:ext uri="{FF2B5EF4-FFF2-40B4-BE49-F238E27FC236}">
                  <a16:creationId xmlns:a16="http://schemas.microsoft.com/office/drawing/2014/main" id="{FE9A93E4-72C5-AA28-FD3E-7C09A360FFE5}"/>
                </a:ext>
              </a:extLst>
            </p:cNvPr>
            <p:cNvSpPr txBox="1"/>
            <p:nvPr/>
          </p:nvSpPr>
          <p:spPr>
            <a:xfrm>
              <a:off x="11785751" y="1240042"/>
              <a:ext cx="263704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kern="0" spc="-3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여행 관련 정보</a:t>
              </a:r>
              <a:endParaRPr lang="en-US" dirty="0"/>
            </a:p>
          </p:txBody>
        </p:sp>
        <p:sp>
          <p:nvSpPr>
            <p:cNvPr id="26" name="Object 119">
              <a:extLst>
                <a:ext uri="{FF2B5EF4-FFF2-40B4-BE49-F238E27FC236}">
                  <a16:creationId xmlns:a16="http://schemas.microsoft.com/office/drawing/2014/main" id="{FDA6D5F9-3039-AF53-C01F-9A91244EA1AB}"/>
                </a:ext>
              </a:extLst>
            </p:cNvPr>
            <p:cNvSpPr txBox="1"/>
            <p:nvPr/>
          </p:nvSpPr>
          <p:spPr>
            <a:xfrm>
              <a:off x="15564992" y="1240042"/>
              <a:ext cx="263704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kern="0" spc="-3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접근성</a:t>
              </a:r>
              <a:endParaRPr lang="en-US" dirty="0"/>
            </a:p>
          </p:txBody>
        </p:sp>
        <p:sp>
          <p:nvSpPr>
            <p:cNvPr id="27" name="Object 120">
              <a:extLst>
                <a:ext uri="{FF2B5EF4-FFF2-40B4-BE49-F238E27FC236}">
                  <a16:creationId xmlns:a16="http://schemas.microsoft.com/office/drawing/2014/main" id="{FF001FEB-D3E6-D452-9905-936CFC2D3F9B}"/>
                </a:ext>
              </a:extLst>
            </p:cNvPr>
            <p:cNvSpPr txBox="1"/>
            <p:nvPr/>
          </p:nvSpPr>
          <p:spPr>
            <a:xfrm>
              <a:off x="4167238" y="2322954"/>
              <a:ext cx="287250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지역별 여행지 정보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kern="0" spc="-100" dirty="0" err="1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테마별</a:t>
              </a:r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여행지 정보</a:t>
              </a:r>
              <a:endParaRPr lang="en-US" dirty="0"/>
            </a:p>
          </p:txBody>
        </p:sp>
        <p:sp>
          <p:nvSpPr>
            <p:cNvPr id="28" name="Object 121">
              <a:extLst>
                <a:ext uri="{FF2B5EF4-FFF2-40B4-BE49-F238E27FC236}">
                  <a16:creationId xmlns:a16="http://schemas.microsoft.com/office/drawing/2014/main" id="{5A65F88A-4DD5-BB1E-C90A-303BE1F3C836}"/>
                </a:ext>
              </a:extLst>
            </p:cNvPr>
            <p:cNvSpPr txBox="1"/>
            <p:nvPr/>
          </p:nvSpPr>
          <p:spPr>
            <a:xfrm>
              <a:off x="7764947" y="2322954"/>
              <a:ext cx="312191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지역별 실시간 날씨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지역별 </a:t>
              </a:r>
              <a:r>
                <a:rPr lang="en-US" altLang="ko-KR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5</a:t>
              </a:r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일간 상세 날씨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Object 122">
              <a:extLst>
                <a:ext uri="{FF2B5EF4-FFF2-40B4-BE49-F238E27FC236}">
                  <a16:creationId xmlns:a16="http://schemas.microsoft.com/office/drawing/2014/main" id="{FD5D0109-5B3A-98C6-B81A-9AA27367CD3A}"/>
                </a:ext>
              </a:extLst>
            </p:cNvPr>
            <p:cNvSpPr txBox="1"/>
            <p:nvPr/>
          </p:nvSpPr>
          <p:spPr>
            <a:xfrm>
              <a:off x="11543321" y="2322954"/>
              <a:ext cx="312191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여행 정보 공유 게시판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핫 </a:t>
              </a:r>
              <a:r>
                <a:rPr lang="ko-KR" altLang="en-US" sz="2000" kern="0" spc="-100" dirty="0" err="1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플레이스</a:t>
              </a:r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게시판</a:t>
              </a:r>
              <a:endParaRPr lang="en-US" dirty="0"/>
            </a:p>
          </p:txBody>
        </p:sp>
        <p:sp>
          <p:nvSpPr>
            <p:cNvPr id="30" name="Object 123">
              <a:extLst>
                <a:ext uri="{FF2B5EF4-FFF2-40B4-BE49-F238E27FC236}">
                  <a16:creationId xmlns:a16="http://schemas.microsoft.com/office/drawing/2014/main" id="{FB5B04FB-7256-1F76-DE5D-15DA0C4A9F53}"/>
                </a:ext>
              </a:extLst>
            </p:cNvPr>
            <p:cNvSpPr txBox="1"/>
            <p:nvPr/>
          </p:nvSpPr>
          <p:spPr>
            <a:xfrm>
              <a:off x="15047867" y="2322954"/>
              <a:ext cx="367129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돋보기 모드 지원</a:t>
              </a:r>
              <a:br>
                <a:rPr lang="en-US" altLang="ko-KR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</a:br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쉬운 조작과 가독성을 위한 디자인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12290" name="Picture 2" descr="World Map on Apple iOS 16.4">
            <a:extLst>
              <a:ext uri="{FF2B5EF4-FFF2-40B4-BE49-F238E27FC236}">
                <a16:creationId xmlns:a16="http://schemas.microsoft.com/office/drawing/2014/main" id="{E65BB5CE-C2CE-F87D-373E-55C362AA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74" y="3077349"/>
            <a:ext cx="462911" cy="46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un Behind Cloud on Apple iOS 16.4">
            <a:extLst>
              <a:ext uri="{FF2B5EF4-FFF2-40B4-BE49-F238E27FC236}">
                <a16:creationId xmlns:a16="http://schemas.microsoft.com/office/drawing/2014/main" id="{3F41C696-25B5-FFE0-F081-14D6F399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676" y="3032429"/>
            <a:ext cx="507831" cy="5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agnifying Glass Tilted Left on Apple iOS 16.4">
            <a:extLst>
              <a:ext uri="{FF2B5EF4-FFF2-40B4-BE49-F238E27FC236}">
                <a16:creationId xmlns:a16="http://schemas.microsoft.com/office/drawing/2014/main" id="{FE72FBAC-05FC-F78A-BDFF-CF7B20BC3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580" y="3127591"/>
            <a:ext cx="384442" cy="38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lipboard on Apple iOS 16.4">
            <a:extLst>
              <a:ext uri="{FF2B5EF4-FFF2-40B4-BE49-F238E27FC236}">
                <a16:creationId xmlns:a16="http://schemas.microsoft.com/office/drawing/2014/main" id="{F85F322C-4888-582B-D9C3-2D219BFA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32" y="3074308"/>
            <a:ext cx="468992" cy="46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DCA139CA-A04A-6BAE-2B6F-41461DE6BF2A}"/>
              </a:ext>
            </a:extLst>
          </p:cNvPr>
          <p:cNvGrpSpPr/>
          <p:nvPr/>
        </p:nvGrpSpPr>
        <p:grpSpPr>
          <a:xfrm>
            <a:off x="3342223" y="5610435"/>
            <a:ext cx="6493095" cy="1380952"/>
            <a:chOff x="5803209" y="5805256"/>
            <a:chExt cx="6493095" cy="1380952"/>
          </a:xfrm>
        </p:grpSpPr>
        <p:grpSp>
          <p:nvGrpSpPr>
            <p:cNvPr id="35" name="그룹 1014">
              <a:extLst>
                <a:ext uri="{FF2B5EF4-FFF2-40B4-BE49-F238E27FC236}">
                  <a16:creationId xmlns:a16="http://schemas.microsoft.com/office/drawing/2014/main" id="{C2F5209F-E937-94EE-E8D8-76CDC20E1CD7}"/>
                </a:ext>
              </a:extLst>
            </p:cNvPr>
            <p:cNvGrpSpPr/>
            <p:nvPr/>
          </p:nvGrpSpPr>
          <p:grpSpPr>
            <a:xfrm>
              <a:off x="5803209" y="5805256"/>
              <a:ext cx="5899041" cy="1380952"/>
              <a:chOff x="2647618" y="5229956"/>
              <a:chExt cx="5899041" cy="13809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6" name="Object 41">
                <a:extLst>
                  <a:ext uri="{FF2B5EF4-FFF2-40B4-BE49-F238E27FC236}">
                    <a16:creationId xmlns:a16="http://schemas.microsoft.com/office/drawing/2014/main" id="{373B5B23-DD29-E7D5-E8C4-24B24FF30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47618" y="5229956"/>
                <a:ext cx="5899041" cy="1380952"/>
              </a:xfrm>
              <a:prstGeom prst="rect">
                <a:avLst/>
              </a:prstGeom>
            </p:spPr>
          </p:pic>
        </p:grpSp>
        <p:sp>
          <p:nvSpPr>
            <p:cNvPr id="37" name="Object 125">
              <a:extLst>
                <a:ext uri="{FF2B5EF4-FFF2-40B4-BE49-F238E27FC236}">
                  <a16:creationId xmlns:a16="http://schemas.microsoft.com/office/drawing/2014/main" id="{45F72B37-68C1-5258-8487-4457B444002E}"/>
                </a:ext>
              </a:extLst>
            </p:cNvPr>
            <p:cNvSpPr txBox="1"/>
            <p:nvPr/>
          </p:nvSpPr>
          <p:spPr>
            <a:xfrm>
              <a:off x="6700704" y="6080531"/>
              <a:ext cx="4825432" cy="4462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국내 여행 정보를 손쉽게 얻을 수 </a:t>
              </a:r>
              <a:r>
                <a:rPr lang="ko-KR" altLang="en-US" sz="23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있겠는걸</a:t>
              </a:r>
              <a:r>
                <a:rPr lang="en-US" altLang="ko-KR" sz="23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?</a:t>
              </a:r>
              <a:endParaRPr lang="en-US" dirty="0"/>
            </a:p>
          </p:txBody>
        </p:sp>
        <p:sp>
          <p:nvSpPr>
            <p:cNvPr id="38" name="Object 126">
              <a:extLst>
                <a:ext uri="{FF2B5EF4-FFF2-40B4-BE49-F238E27FC236}">
                  <a16:creationId xmlns:a16="http://schemas.microsoft.com/office/drawing/2014/main" id="{E7F8456C-055B-BA10-1A49-0C4A9167B4FA}"/>
                </a:ext>
              </a:extLst>
            </p:cNvPr>
            <p:cNvSpPr txBox="1"/>
            <p:nvPr/>
          </p:nvSpPr>
          <p:spPr>
            <a:xfrm>
              <a:off x="6700704" y="6553453"/>
              <a:ext cx="559560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맨날 계획만 했던 여행 이제 진짜 갈 수 있겠어</a:t>
              </a:r>
              <a:r>
                <a:rPr lang="en-US" altLang="ko-KR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!!</a:t>
              </a:r>
              <a:endParaRPr lang="en-US" dirty="0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97617D54-AAAE-AD56-E001-2C38977FC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27" y="5942061"/>
            <a:ext cx="2192218" cy="21922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8A365ED-1FC1-E14B-03D0-F69AE94E12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1" y="5905501"/>
            <a:ext cx="2743200" cy="27432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AD8E349-7614-FC33-0A5C-9D6B18F58F37}"/>
              </a:ext>
            </a:extLst>
          </p:cNvPr>
          <p:cNvGrpSpPr/>
          <p:nvPr/>
        </p:nvGrpSpPr>
        <p:grpSpPr>
          <a:xfrm>
            <a:off x="9082773" y="7208051"/>
            <a:ext cx="5798303" cy="1090586"/>
            <a:chOff x="6777894" y="7373185"/>
            <a:chExt cx="4961037" cy="1090586"/>
          </a:xfrm>
        </p:grpSpPr>
        <p:grpSp>
          <p:nvGrpSpPr>
            <p:cNvPr id="45" name="그룹 1014">
              <a:extLst>
                <a:ext uri="{FF2B5EF4-FFF2-40B4-BE49-F238E27FC236}">
                  <a16:creationId xmlns:a16="http://schemas.microsoft.com/office/drawing/2014/main" id="{3DFCBE04-4112-C2DB-7090-62BC6E6A8104}"/>
                </a:ext>
              </a:extLst>
            </p:cNvPr>
            <p:cNvGrpSpPr/>
            <p:nvPr/>
          </p:nvGrpSpPr>
          <p:grpSpPr>
            <a:xfrm>
              <a:off x="6777894" y="7373185"/>
              <a:ext cx="4658677" cy="1090586"/>
              <a:chOff x="3622303" y="6797885"/>
              <a:chExt cx="4658677" cy="10905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8" name="Object 41">
                <a:extLst>
                  <a:ext uri="{FF2B5EF4-FFF2-40B4-BE49-F238E27FC236}">
                    <a16:creationId xmlns:a16="http://schemas.microsoft.com/office/drawing/2014/main" id="{B4723D2B-03BF-00C1-03EF-0C05F04512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flipH="1" flipV="1">
                <a:off x="3622303" y="6797885"/>
                <a:ext cx="4658677" cy="1090586"/>
              </a:xfrm>
              <a:prstGeom prst="rect">
                <a:avLst/>
              </a:prstGeom>
            </p:spPr>
          </p:pic>
        </p:grpSp>
        <p:sp>
          <p:nvSpPr>
            <p:cNvPr id="46" name="Object 125">
              <a:extLst>
                <a:ext uri="{FF2B5EF4-FFF2-40B4-BE49-F238E27FC236}">
                  <a16:creationId xmlns:a16="http://schemas.microsoft.com/office/drawing/2014/main" id="{06B2FD08-570E-9BE8-D858-B04A035BD51B}"/>
                </a:ext>
              </a:extLst>
            </p:cNvPr>
            <p:cNvSpPr txBox="1"/>
            <p:nvPr/>
          </p:nvSpPr>
          <p:spPr>
            <a:xfrm>
              <a:off x="6913499" y="7695340"/>
              <a:ext cx="4825432" cy="4462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오늘은 익선동 가서 쌍화탕 한 잔 해야지</a:t>
              </a:r>
              <a:endParaRPr lang="en-US" dirty="0"/>
            </a:p>
          </p:txBody>
        </p:sp>
      </p:grpSp>
      <p:sp>
        <p:nvSpPr>
          <p:cNvPr id="49" name="Object 94">
            <a:extLst>
              <a:ext uri="{FF2B5EF4-FFF2-40B4-BE49-F238E27FC236}">
                <a16:creationId xmlns:a16="http://schemas.microsoft.com/office/drawing/2014/main" id="{0D2E99F7-0A87-578F-E8B6-296CFBB7FD03}"/>
              </a:ext>
            </a:extLst>
          </p:cNvPr>
          <p:cNvSpPr txBox="1"/>
          <p:nvPr/>
        </p:nvSpPr>
        <p:spPr>
          <a:xfrm>
            <a:off x="1320474" y="2047517"/>
            <a:ext cx="87614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기대 효과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480FFA01-C68C-B937-095A-CBB6B16DAD1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기대 효과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0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A81D21-31CA-6712-529D-4F3C0FDBD23B}"/>
              </a:ext>
            </a:extLst>
          </p:cNvPr>
          <p:cNvSpPr/>
          <p:nvPr/>
        </p:nvSpPr>
        <p:spPr>
          <a:xfrm>
            <a:off x="1660754" y="4953001"/>
            <a:ext cx="3608678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Object 94">
            <a:extLst>
              <a:ext uri="{FF2B5EF4-FFF2-40B4-BE49-F238E27FC236}">
                <a16:creationId xmlns:a16="http://schemas.microsoft.com/office/drawing/2014/main" id="{0F46E4F7-DFAD-7469-15E7-EE721864FF0D}"/>
              </a:ext>
            </a:extLst>
          </p:cNvPr>
          <p:cNvSpPr txBox="1"/>
          <p:nvPr/>
        </p:nvSpPr>
        <p:spPr>
          <a:xfrm>
            <a:off x="6320071" y="2095500"/>
            <a:ext cx="590308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팀원 소개 </a:t>
            </a:r>
            <a:r>
              <a:rPr lang="en-US" altLang="ko-KR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&amp; </a:t>
            </a:r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개발 후기</a:t>
            </a:r>
            <a:endParaRPr lang="en-US" sz="2800" dirty="0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B1112A-3EA6-B413-79B6-6CFC33EE89EF}"/>
              </a:ext>
            </a:extLst>
          </p:cNvPr>
          <p:cNvGrpSpPr/>
          <p:nvPr/>
        </p:nvGrpSpPr>
        <p:grpSpPr>
          <a:xfrm>
            <a:off x="7154492" y="980298"/>
            <a:ext cx="9284227" cy="431237"/>
            <a:chOff x="1915226" y="5563122"/>
            <a:chExt cx="9284227" cy="431237"/>
          </a:xfrm>
        </p:grpSpPr>
        <p:grpSp>
          <p:nvGrpSpPr>
            <p:cNvPr id="8" name="그룹 1040">
              <a:extLst>
                <a:ext uri="{FF2B5EF4-FFF2-40B4-BE49-F238E27FC236}">
                  <a16:creationId xmlns:a16="http://schemas.microsoft.com/office/drawing/2014/main" id="{110AA554-FEFB-9AEE-35D7-9EFE7AA6269C}"/>
                </a:ext>
              </a:extLst>
            </p:cNvPr>
            <p:cNvGrpSpPr/>
            <p:nvPr/>
          </p:nvGrpSpPr>
          <p:grpSpPr>
            <a:xfrm>
              <a:off x="9731834" y="5563122"/>
              <a:ext cx="1238095" cy="409524"/>
              <a:chOff x="7161184" y="1004762"/>
              <a:chExt cx="1238095" cy="409524"/>
            </a:xfrm>
          </p:grpSpPr>
          <p:pic>
            <p:nvPicPr>
              <p:cNvPr id="16" name="Object 113">
                <a:extLst>
                  <a:ext uri="{FF2B5EF4-FFF2-40B4-BE49-F238E27FC236}">
                    <a16:creationId xmlns:a16="http://schemas.microsoft.com/office/drawing/2014/main" id="{935FC761-77E3-4F57-1BD6-A90144FC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9" name="Object 116">
              <a:extLst>
                <a:ext uri="{FF2B5EF4-FFF2-40B4-BE49-F238E27FC236}">
                  <a16:creationId xmlns:a16="http://schemas.microsoft.com/office/drawing/2014/main" id="{56EB028F-FC99-9C1E-8460-10C26BFC7874}"/>
                </a:ext>
              </a:extLst>
            </p:cNvPr>
            <p:cNvSpPr txBox="1"/>
            <p:nvPr/>
          </p:nvSpPr>
          <p:spPr>
            <a:xfrm>
              <a:off x="9502310" y="558504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  <p:sp>
          <p:nvSpPr>
            <p:cNvPr id="10" name="Object 117">
              <a:extLst>
                <a:ext uri="{FF2B5EF4-FFF2-40B4-BE49-F238E27FC236}">
                  <a16:creationId xmlns:a16="http://schemas.microsoft.com/office/drawing/2014/main" id="{E437D884-4775-FF17-F333-D9B46300DA19}"/>
                </a:ext>
              </a:extLst>
            </p:cNvPr>
            <p:cNvSpPr txBox="1"/>
            <p:nvPr/>
          </p:nvSpPr>
          <p:spPr>
            <a:xfrm>
              <a:off x="3183776" y="5603314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11" name="Object 118">
              <a:extLst>
                <a:ext uri="{FF2B5EF4-FFF2-40B4-BE49-F238E27FC236}">
                  <a16:creationId xmlns:a16="http://schemas.microsoft.com/office/drawing/2014/main" id="{D5C1EE44-B747-3AA6-33D1-12903C145303}"/>
                </a:ext>
              </a:extLst>
            </p:cNvPr>
            <p:cNvSpPr txBox="1"/>
            <p:nvPr/>
          </p:nvSpPr>
          <p:spPr>
            <a:xfrm>
              <a:off x="1915226" y="559562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12" name="Object 119">
              <a:extLst>
                <a:ext uri="{FF2B5EF4-FFF2-40B4-BE49-F238E27FC236}">
                  <a16:creationId xmlns:a16="http://schemas.microsoft.com/office/drawing/2014/main" id="{E12A62E7-839D-AA18-DA5A-397E8B448138}"/>
                </a:ext>
              </a:extLst>
            </p:cNvPr>
            <p:cNvSpPr txBox="1"/>
            <p:nvPr/>
          </p:nvSpPr>
          <p:spPr>
            <a:xfrm>
              <a:off x="4377328" y="560963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13" name="Object 120">
              <a:extLst>
                <a:ext uri="{FF2B5EF4-FFF2-40B4-BE49-F238E27FC236}">
                  <a16:creationId xmlns:a16="http://schemas.microsoft.com/office/drawing/2014/main" id="{919FA84B-AB0F-0A9F-C20D-44956D88C7DB}"/>
                </a:ext>
              </a:extLst>
            </p:cNvPr>
            <p:cNvSpPr txBox="1"/>
            <p:nvPr/>
          </p:nvSpPr>
          <p:spPr>
            <a:xfrm>
              <a:off x="5645878" y="560070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14" name="Object 121">
              <a:extLst>
                <a:ext uri="{FF2B5EF4-FFF2-40B4-BE49-F238E27FC236}">
                  <a16:creationId xmlns:a16="http://schemas.microsoft.com/office/drawing/2014/main" id="{62D66692-D56D-A8DC-889B-8235D3A9E68C}"/>
                </a:ext>
              </a:extLst>
            </p:cNvPr>
            <p:cNvSpPr txBox="1"/>
            <p:nvPr/>
          </p:nvSpPr>
          <p:spPr>
            <a:xfrm>
              <a:off x="6839430" y="5600699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/>
            </a:p>
          </p:txBody>
        </p:sp>
        <p:sp>
          <p:nvSpPr>
            <p:cNvPr id="15" name="Object 122">
              <a:extLst>
                <a:ext uri="{FF2B5EF4-FFF2-40B4-BE49-F238E27FC236}">
                  <a16:creationId xmlns:a16="http://schemas.microsoft.com/office/drawing/2014/main" id="{9C871007-9225-B8EA-0B55-72C126615327}"/>
                </a:ext>
              </a:extLst>
            </p:cNvPr>
            <p:cNvSpPr txBox="1"/>
            <p:nvPr/>
          </p:nvSpPr>
          <p:spPr>
            <a:xfrm>
              <a:off x="8073344" y="560963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</p:grpSp>
      <p:sp>
        <p:nvSpPr>
          <p:cNvPr id="20" name="Object 94">
            <a:extLst>
              <a:ext uri="{FF2B5EF4-FFF2-40B4-BE49-F238E27FC236}">
                <a16:creationId xmlns:a16="http://schemas.microsoft.com/office/drawing/2014/main" id="{F503548F-6165-D03B-7F7B-DBA6669EB54A}"/>
              </a:ext>
            </a:extLst>
          </p:cNvPr>
          <p:cNvSpPr txBox="1"/>
          <p:nvPr/>
        </p:nvSpPr>
        <p:spPr>
          <a:xfrm>
            <a:off x="1633045" y="4851113"/>
            <a:ext cx="14696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50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최규헌</a:t>
            </a:r>
            <a:endParaRPr lang="en-US" altLang="ko-KR" sz="3200" kern="0" spc="-15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Object 94">
            <a:extLst>
              <a:ext uri="{FF2B5EF4-FFF2-40B4-BE49-F238E27FC236}">
                <a16:creationId xmlns:a16="http://schemas.microsoft.com/office/drawing/2014/main" id="{0652C3FD-0D5F-A142-C2E7-E7941AB9D4A9}"/>
              </a:ext>
            </a:extLst>
          </p:cNvPr>
          <p:cNvSpPr txBox="1"/>
          <p:nvPr/>
        </p:nvSpPr>
        <p:spPr>
          <a:xfrm>
            <a:off x="2770316" y="4912667"/>
            <a:ext cx="2499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kern="0" spc="-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조장</a:t>
            </a:r>
            <a:r>
              <a:rPr lang="en-US" altLang="ko-KR" sz="2400" kern="0" spc="-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, Backend, PM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21A77F-DF1A-97CE-5769-728BD983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53828" y="1638094"/>
            <a:ext cx="2915962" cy="29159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3BAB14-400C-1FB6-7A11-6D8F5340AE82}"/>
              </a:ext>
            </a:extLst>
          </p:cNvPr>
          <p:cNvSpPr txBox="1"/>
          <p:nvPr/>
        </p:nvSpPr>
        <p:spPr>
          <a:xfrm>
            <a:off x="1633045" y="5566625"/>
            <a:ext cx="5915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반년동안 수고했고 나중에 웃으면서 보자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0F016-5E89-204B-F442-396B68827626}"/>
              </a:ext>
            </a:extLst>
          </p:cNvPr>
          <p:cNvSpPr txBox="1"/>
          <p:nvPr/>
        </p:nvSpPr>
        <p:spPr>
          <a:xfrm>
            <a:off x="1633045" y="6214884"/>
            <a:ext cx="72298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기간 동안 진행된 마지막 관통 프로젝트</a:t>
            </a:r>
            <a:endParaRPr lang="en-US" altLang="ko-KR" dirty="0"/>
          </a:p>
          <a:p>
            <a:r>
              <a:rPr lang="ko-KR" altLang="en-US" dirty="0"/>
              <a:t>별거 아닌 기능이라고 생각했던 것들이 생각처럼 잘 되지 않을 때 느꼈던 무력감</a:t>
            </a:r>
            <a:endParaRPr lang="en-US" altLang="ko-KR" dirty="0"/>
          </a:p>
          <a:p>
            <a:r>
              <a:rPr lang="ko-KR" altLang="en-US" dirty="0"/>
              <a:t>그 별거 아닌 기능 하나 해내고 </a:t>
            </a:r>
            <a:r>
              <a:rPr lang="en-US" altLang="ko-KR" dirty="0"/>
              <a:t>‘</a:t>
            </a:r>
            <a:r>
              <a:rPr lang="ko-KR" altLang="en-US" dirty="0"/>
              <a:t>조금씩은 해내고 있구나</a:t>
            </a:r>
            <a:r>
              <a:rPr lang="en-US" altLang="ko-KR" dirty="0"/>
              <a:t>’ </a:t>
            </a:r>
            <a:r>
              <a:rPr lang="ko-KR" altLang="en-US" dirty="0"/>
              <a:t>하고</a:t>
            </a:r>
            <a:r>
              <a:rPr lang="en-US" altLang="ko-KR" dirty="0"/>
              <a:t> </a:t>
            </a:r>
            <a:r>
              <a:rPr lang="ko-KR" altLang="en-US" dirty="0"/>
              <a:t>느낀 성취감</a:t>
            </a:r>
            <a:endParaRPr lang="en-US" altLang="ko-KR" dirty="0"/>
          </a:p>
          <a:p>
            <a:r>
              <a:rPr lang="ko-KR" altLang="en-US" dirty="0"/>
              <a:t>쉬는 시간이 끝나면 영혼이 빠져나가는 내 페어</a:t>
            </a:r>
            <a:endParaRPr lang="en-US" altLang="ko-KR" dirty="0"/>
          </a:p>
          <a:p>
            <a:r>
              <a:rPr lang="ko-KR" altLang="en-US" dirty="0"/>
              <a:t>그러다 시동 걸리면 뭐 하나 뚝딱 만들어 내는 내 페어</a:t>
            </a:r>
            <a:endParaRPr lang="en-US" altLang="ko-KR" dirty="0"/>
          </a:p>
          <a:p>
            <a:r>
              <a:rPr lang="ko-KR" altLang="en-US" dirty="0"/>
              <a:t>이 모든 게 날 관통했다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8BB9360-664B-D690-63E5-D57199FCC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75036" y="5731618"/>
            <a:ext cx="2916000" cy="291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0E6C0A-DECE-1E8A-9121-70A388D81D25}"/>
              </a:ext>
            </a:extLst>
          </p:cNvPr>
          <p:cNvSpPr/>
          <p:nvPr/>
        </p:nvSpPr>
        <p:spPr>
          <a:xfrm>
            <a:off x="13025495" y="3245799"/>
            <a:ext cx="3608678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Object 94">
            <a:extLst>
              <a:ext uri="{FF2B5EF4-FFF2-40B4-BE49-F238E27FC236}">
                <a16:creationId xmlns:a16="http://schemas.microsoft.com/office/drawing/2014/main" id="{EC7AA5D0-5966-72D8-948E-EE5CD136B5FE}"/>
              </a:ext>
            </a:extLst>
          </p:cNvPr>
          <p:cNvSpPr txBox="1"/>
          <p:nvPr/>
        </p:nvSpPr>
        <p:spPr>
          <a:xfrm>
            <a:off x="12997786" y="3143911"/>
            <a:ext cx="14696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5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안유진</a:t>
            </a:r>
            <a:endParaRPr lang="en-US" altLang="ko-KR" sz="3200" kern="0" spc="-15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Object 94">
            <a:extLst>
              <a:ext uri="{FF2B5EF4-FFF2-40B4-BE49-F238E27FC236}">
                <a16:creationId xmlns:a16="http://schemas.microsoft.com/office/drawing/2014/main" id="{0F64CFAA-51EE-F3C9-ABF7-7A3DD017985D}"/>
              </a:ext>
            </a:extLst>
          </p:cNvPr>
          <p:cNvSpPr txBox="1"/>
          <p:nvPr/>
        </p:nvSpPr>
        <p:spPr>
          <a:xfrm>
            <a:off x="14135057" y="3205465"/>
            <a:ext cx="2499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kern="0" spc="-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Frontend, </a:t>
            </a:r>
            <a:r>
              <a:rPr lang="ko-KR" altLang="en-US" sz="2400" kern="0" spc="-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수면 담당</a:t>
            </a:r>
            <a:endParaRPr lang="en-US" altLang="ko-KR" sz="2400" kern="0" spc="-30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3AC2E9-0995-734F-A2DA-203E4196EDC9}"/>
              </a:ext>
            </a:extLst>
          </p:cNvPr>
          <p:cNvSpPr txBox="1"/>
          <p:nvPr/>
        </p:nvSpPr>
        <p:spPr>
          <a:xfrm>
            <a:off x="12070103" y="3842991"/>
            <a:ext cx="4564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반이어서 행복했어요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:)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45E55-424A-E524-CA7A-290730B490C6}"/>
              </a:ext>
            </a:extLst>
          </p:cNvPr>
          <p:cNvSpPr txBox="1"/>
          <p:nvPr/>
        </p:nvSpPr>
        <p:spPr>
          <a:xfrm>
            <a:off x="9222490" y="4428172"/>
            <a:ext cx="7390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끝나지 않을 것 같던 </a:t>
            </a:r>
            <a:r>
              <a:rPr lang="en-US" altLang="ko-KR" dirty="0"/>
              <a:t>1</a:t>
            </a:r>
            <a:r>
              <a:rPr lang="ko-KR" altLang="en-US" dirty="0"/>
              <a:t>학기를 무사히 마칠 수 있게 도와준</a:t>
            </a:r>
            <a:endParaRPr lang="en-US" altLang="ko-KR" dirty="0"/>
          </a:p>
          <a:p>
            <a:pPr algn="r"/>
            <a:r>
              <a:rPr lang="ko-KR" altLang="en-US" dirty="0"/>
              <a:t>교수님</a:t>
            </a:r>
            <a:r>
              <a:rPr lang="en-US" altLang="ko-KR" dirty="0"/>
              <a:t>, </a:t>
            </a:r>
            <a:r>
              <a:rPr lang="ko-KR" altLang="en-US" dirty="0" err="1"/>
              <a:t>프로님</a:t>
            </a:r>
            <a:r>
              <a:rPr lang="en-US" altLang="ko-KR" dirty="0"/>
              <a:t>, </a:t>
            </a:r>
            <a:r>
              <a:rPr lang="ko-KR" altLang="en-US" dirty="0"/>
              <a:t>우리 반 친구들 모두 감사합니다</a:t>
            </a:r>
            <a:r>
              <a:rPr lang="en-US" altLang="ko-KR" dirty="0"/>
              <a:t>!</a:t>
            </a:r>
          </a:p>
          <a:p>
            <a:pPr algn="r"/>
            <a:r>
              <a:rPr lang="ko-KR" altLang="en-US" dirty="0"/>
              <a:t>맨날 멀티캠퍼스 와서 앉아있기만 했는데 </a:t>
            </a:r>
            <a:r>
              <a:rPr lang="en-US" altLang="ko-KR" dirty="0"/>
              <a:t>1</a:t>
            </a:r>
            <a:r>
              <a:rPr lang="ko-KR" altLang="en-US" dirty="0"/>
              <a:t>학기를 수료한다고</a:t>
            </a:r>
            <a:r>
              <a:rPr lang="en-US" altLang="ko-KR" dirty="0"/>
              <a:t>..? </a:t>
            </a:r>
            <a:r>
              <a:rPr lang="ko-KR" altLang="en-US" dirty="0"/>
              <a:t>싶었지만</a:t>
            </a:r>
            <a:endParaRPr lang="en-US" altLang="ko-KR" dirty="0"/>
          </a:p>
          <a:p>
            <a:pPr algn="r"/>
            <a:r>
              <a:rPr lang="ko-KR" altLang="en-US" dirty="0"/>
              <a:t>관통프로젝트를 완성하고 나니 </a:t>
            </a:r>
            <a:r>
              <a:rPr lang="en-US" altLang="ko-KR" dirty="0"/>
              <a:t>1</a:t>
            </a:r>
            <a:r>
              <a:rPr lang="ko-KR" altLang="en-US" dirty="0"/>
              <a:t>학기동안 많이 배우고 성장했다는 게 실감나네요</a:t>
            </a:r>
            <a:endParaRPr lang="en-US" altLang="ko-KR" dirty="0"/>
          </a:p>
          <a:p>
            <a:pPr algn="r"/>
            <a:r>
              <a:rPr lang="en-US" altLang="ko-KR" dirty="0"/>
              <a:t>2</a:t>
            </a:r>
            <a:r>
              <a:rPr lang="ko-KR" altLang="en-US" dirty="0"/>
              <a:t>학기 때 모른척하지 말기</a:t>
            </a:r>
            <a:r>
              <a:rPr lang="en-US" altLang="ko-KR" dirty="0"/>
              <a:t>.. </a:t>
            </a:r>
            <a:r>
              <a:rPr lang="ko-KR" altLang="en-US" dirty="0"/>
              <a:t>약속</a:t>
            </a:r>
            <a:r>
              <a:rPr lang="en-US" altLang="ko-KR" dirty="0"/>
              <a:t>!!!</a:t>
            </a: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35585F52-A0A8-AA00-4FFD-47DE2403F33F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개발 후기</a:t>
            </a:r>
            <a:endParaRPr lang="en-US" dirty="0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E9937E9E-9C37-76F2-EFF2-2DEE2A64D392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팀원 소개 </a:t>
            </a:r>
            <a:r>
              <a:rPr lang="en-US" altLang="ko-KR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개발 후기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4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761905" cy="8761905"/>
            <a:chOff x="761905" y="761905"/>
            <a:chExt cx="16761905" cy="8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876190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1905" y="1619048"/>
            <a:ext cx="5714286" cy="1057143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047619" y="1128571"/>
            <a:ext cx="142857" cy="142857"/>
            <a:chOff x="1047619" y="1128571"/>
            <a:chExt cx="142857" cy="14285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1128571"/>
              <a:ext cx="142857" cy="14285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35714" y="1128571"/>
            <a:ext cx="142857" cy="142857"/>
            <a:chOff x="1335714" y="1128571"/>
            <a:chExt cx="142857" cy="14285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5714" y="1128571"/>
              <a:ext cx="142857" cy="14285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623810" y="1128571"/>
            <a:ext cx="142857" cy="142857"/>
            <a:chOff x="1623810" y="1128571"/>
            <a:chExt cx="142857" cy="14285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810" y="1128571"/>
              <a:ext cx="142857" cy="142857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1711111" y="1864756"/>
            <a:ext cx="18568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1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목 차</a:t>
            </a:r>
            <a:endParaRPr lang="en-US" dirty="0"/>
          </a:p>
        </p:txBody>
      </p:sp>
      <p:grpSp>
        <p:nvGrpSpPr>
          <p:cNvPr id="1031" name="그룹 1031"/>
          <p:cNvGrpSpPr/>
          <p:nvPr/>
        </p:nvGrpSpPr>
        <p:grpSpPr>
          <a:xfrm>
            <a:off x="1047619" y="1919048"/>
            <a:ext cx="457143" cy="457143"/>
            <a:chOff x="1047619" y="1919048"/>
            <a:chExt cx="457143" cy="45714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619" y="1919048"/>
              <a:ext cx="457143" cy="4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46592" y="1995238"/>
            <a:ext cx="259197" cy="323810"/>
            <a:chOff x="1146592" y="1995238"/>
            <a:chExt cx="259197" cy="32381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592" y="1995238"/>
              <a:ext cx="259197" cy="32381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996627" y="2092465"/>
            <a:ext cx="193849" cy="110308"/>
            <a:chOff x="5996627" y="2092465"/>
            <a:chExt cx="193849" cy="11030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6627" y="2092465"/>
              <a:ext cx="193849" cy="110308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91" y="1619048"/>
            <a:ext cx="11034000" cy="70208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1905" y="761905"/>
            <a:ext cx="16761905" cy="876190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16440284" y="761910"/>
            <a:ext cx="1081957" cy="876185"/>
            <a:chOff x="-1093559" y="3735108"/>
            <a:chExt cx="1085714" cy="876190"/>
          </a:xfrm>
        </p:grpSpPr>
        <p:pic>
          <p:nvPicPr>
            <p:cNvPr id="54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93559" y="3735108"/>
              <a:ext cx="1085714" cy="87619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4476" y="3895203"/>
              <a:ext cx="587547" cy="5560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61905" y="2657143"/>
            <a:ext cx="16761905" cy="6866667"/>
            <a:chOff x="761905" y="2657143"/>
            <a:chExt cx="16761905" cy="68666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61905" y="2657143"/>
              <a:ext cx="16761905" cy="6866667"/>
              <a:chOff x="761905" y="2657143"/>
              <a:chExt cx="16761905" cy="6866667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761905" y="2657143"/>
                <a:ext cx="5714286" cy="876190"/>
                <a:chOff x="761905" y="2657143"/>
                <a:chExt cx="5714286" cy="876190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2657143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761905" y="3514286"/>
                <a:ext cx="5714286" cy="876190"/>
                <a:chOff x="761905" y="3514286"/>
                <a:chExt cx="5714286" cy="876190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3514286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61905" y="4371429"/>
                <a:ext cx="5714286" cy="876190"/>
                <a:chOff x="761905" y="4371429"/>
                <a:chExt cx="5714286" cy="87619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61905" y="4371429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61905" y="5228571"/>
                <a:ext cx="5714286" cy="876190"/>
                <a:chOff x="761905" y="5228571"/>
                <a:chExt cx="5714286" cy="876190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5228571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61905" y="6085714"/>
                <a:ext cx="5714286" cy="876190"/>
                <a:chOff x="761905" y="6085714"/>
                <a:chExt cx="5714286" cy="87619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6085714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761905" y="6942857"/>
                <a:ext cx="5714286" cy="876190"/>
                <a:chOff x="761905" y="6942857"/>
                <a:chExt cx="5714286" cy="87619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6942857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761905" y="7800000"/>
                <a:ext cx="5714286" cy="876190"/>
                <a:chOff x="761905" y="7800000"/>
                <a:chExt cx="5714286" cy="87619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7800000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61905" y="8647619"/>
                <a:ext cx="16761905" cy="876190"/>
                <a:chOff x="761905" y="8647619"/>
                <a:chExt cx="16761905" cy="87619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61905" y="8647619"/>
                  <a:ext cx="16761905" cy="876190"/>
                </a:xfrm>
                <a:prstGeom prst="rect">
                  <a:avLst/>
                </a:prstGeom>
              </p:spPr>
            </p:pic>
          </p:grpSp>
        </p:grpSp>
        <p:sp>
          <p:nvSpPr>
            <p:cNvPr id="93" name="Object 93"/>
            <p:cNvSpPr txBox="1"/>
            <p:nvPr/>
          </p:nvSpPr>
          <p:spPr>
            <a:xfrm>
              <a:off x="1723541" y="2898074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01 / </a:t>
              </a:r>
              <a:r>
                <a:rPr lang="ko-KR" altLang="en-US" sz="2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기획 배경</a:t>
              </a:r>
              <a:endParaRPr 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5" name="Object 95"/>
            <p:cNvSpPr txBox="1"/>
            <p:nvPr/>
          </p:nvSpPr>
          <p:spPr>
            <a:xfrm>
              <a:off x="1711111" y="4611298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03 / </a:t>
              </a:r>
              <a:r>
                <a:rPr lang="ko-KR" altLang="en-US" sz="2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추진 계획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sz="2100" dirty="0"/>
            </a:p>
          </p:txBody>
        </p:sp>
        <p:sp>
          <p:nvSpPr>
            <p:cNvPr id="97" name="Object 97"/>
            <p:cNvSpPr txBox="1"/>
            <p:nvPr/>
          </p:nvSpPr>
          <p:spPr>
            <a:xfrm>
              <a:off x="1711111" y="6342720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05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 결과</a:t>
              </a:r>
              <a:endParaRPr lang="en-US" dirty="0"/>
            </a:p>
          </p:txBody>
        </p:sp>
        <p:sp>
          <p:nvSpPr>
            <p:cNvPr id="98" name="Object 98"/>
            <p:cNvSpPr txBox="1"/>
            <p:nvPr/>
          </p:nvSpPr>
          <p:spPr>
            <a:xfrm>
              <a:off x="1711111" y="7191205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06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 효과</a:t>
              </a:r>
              <a:endParaRPr lang="en-US" dirty="0"/>
            </a:p>
          </p:txBody>
        </p:sp>
        <p:sp>
          <p:nvSpPr>
            <p:cNvPr id="99" name="Object 99"/>
            <p:cNvSpPr txBox="1"/>
            <p:nvPr/>
          </p:nvSpPr>
          <p:spPr>
            <a:xfrm>
              <a:off x="1711111" y="8048347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07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 후기</a:t>
              </a:r>
              <a:endParaRPr lang="en-US" dirty="0"/>
            </a:p>
          </p:txBody>
        </p:sp>
        <p:sp>
          <p:nvSpPr>
            <p:cNvPr id="48" name="Object 93"/>
            <p:cNvSpPr txBox="1"/>
            <p:nvPr/>
          </p:nvSpPr>
          <p:spPr>
            <a:xfrm>
              <a:off x="1723541" y="3734047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02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시장 분석</a:t>
              </a:r>
              <a:r>
                <a:rPr lang="en-US" altLang="ko-KR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9" name="Object 95"/>
            <p:cNvSpPr txBox="1"/>
            <p:nvPr/>
          </p:nvSpPr>
          <p:spPr>
            <a:xfrm>
              <a:off x="1723541" y="5449393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04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 영상</a:t>
              </a:r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39">
            <a:extLst>
              <a:ext uri="{FF2B5EF4-FFF2-40B4-BE49-F238E27FC236}">
                <a16:creationId xmlns:a16="http://schemas.microsoft.com/office/drawing/2014/main" id="{A8C0B2CC-4CAA-4140-2C1D-9A1421A474BC}"/>
              </a:ext>
            </a:extLst>
          </p:cNvPr>
          <p:cNvGrpSpPr/>
          <p:nvPr/>
        </p:nvGrpSpPr>
        <p:grpSpPr>
          <a:xfrm>
            <a:off x="7058581" y="995237"/>
            <a:ext cx="9362721" cy="409524"/>
            <a:chOff x="6931660" y="1004762"/>
            <a:chExt cx="9362721" cy="409524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9EE82969-4C4D-CCC6-E319-A3C6C9EFD488}"/>
                </a:ext>
              </a:extLst>
            </p:cNvPr>
            <p:cNvGrpSpPr/>
            <p:nvPr/>
          </p:nvGrpSpPr>
          <p:grpSpPr>
            <a:xfrm>
              <a:off x="7161184" y="1004762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748C19B1-0B23-8B2E-83D7-1CDB55E2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4DCFE548-0731-FDC6-4E94-5D0A4A5A2792}"/>
                </a:ext>
              </a:extLst>
            </p:cNvPr>
            <p:cNvSpPr txBox="1"/>
            <p:nvPr/>
          </p:nvSpPr>
          <p:spPr>
            <a:xfrm>
              <a:off x="693166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1CA420CD-4F7A-F757-F0B5-E521F746B803}"/>
                </a:ext>
              </a:extLst>
            </p:cNvPr>
            <p:cNvSpPr txBox="1"/>
            <p:nvPr/>
          </p:nvSpPr>
          <p:spPr>
            <a:xfrm>
              <a:off x="8262540" y="1034380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D898612B-2337-1057-593F-B27D549BB52D}"/>
                </a:ext>
              </a:extLst>
            </p:cNvPr>
            <p:cNvSpPr txBox="1"/>
            <p:nvPr/>
          </p:nvSpPr>
          <p:spPr>
            <a:xfrm>
              <a:off x="958781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20556FA7-2554-585D-55FA-C736B91EA032}"/>
                </a:ext>
              </a:extLst>
            </p:cNvPr>
            <p:cNvSpPr txBox="1"/>
            <p:nvPr/>
          </p:nvSpPr>
          <p:spPr>
            <a:xfrm>
              <a:off x="10905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3EF10820-AE06-54D4-6866-1D2A9FFD2E08}"/>
                </a:ext>
              </a:extLst>
            </p:cNvPr>
            <p:cNvSpPr txBox="1"/>
            <p:nvPr/>
          </p:nvSpPr>
          <p:spPr>
            <a:xfrm>
              <a:off x="12252571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8C16B93C-FCF5-2B1D-C0BF-1246DD37053F}"/>
                </a:ext>
              </a:extLst>
            </p:cNvPr>
            <p:cNvSpPr txBox="1"/>
            <p:nvPr/>
          </p:nvSpPr>
          <p:spPr>
            <a:xfrm>
              <a:off x="13475333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34630656-61FE-CBAA-2326-C6A9092CF7BA}"/>
                </a:ext>
              </a:extLst>
            </p:cNvPr>
            <p:cNvSpPr txBox="1"/>
            <p:nvPr/>
          </p:nvSpPr>
          <p:spPr>
            <a:xfrm>
              <a:off x="14597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75C5C80-3F0C-E047-156E-C5753CA34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48" y="2989977"/>
            <a:ext cx="9415852" cy="4832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AB74F7-AA19-0CC0-F22B-7A88D5258DCA}"/>
              </a:ext>
            </a:extLst>
          </p:cNvPr>
          <p:cNvSpPr txBox="1"/>
          <p:nvPr/>
        </p:nvSpPr>
        <p:spPr>
          <a:xfrm>
            <a:off x="1623810" y="7810941"/>
            <a:ext cx="539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한국문화관광연구원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Object 94">
            <a:extLst>
              <a:ext uri="{FF2B5EF4-FFF2-40B4-BE49-F238E27FC236}">
                <a16:creationId xmlns:a16="http://schemas.microsoft.com/office/drawing/2014/main" id="{256B666D-580B-BE34-A9AD-A37446D753C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기획 배경 및 목표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5" name="Object 117">
            <a:extLst>
              <a:ext uri="{FF2B5EF4-FFF2-40B4-BE49-F238E27FC236}">
                <a16:creationId xmlns:a16="http://schemas.microsoft.com/office/drawing/2014/main" id="{C5E115A7-FD15-12C3-4EA7-32DB12CD2CA9}"/>
              </a:ext>
            </a:extLst>
          </p:cNvPr>
          <p:cNvSpPr txBox="1"/>
          <p:nvPr/>
        </p:nvSpPr>
        <p:spPr>
          <a:xfrm>
            <a:off x="5999893" y="2230544"/>
            <a:ext cx="81734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코로나 이후 늘어난 국내 여행 수요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C0553-059B-7561-A00A-A83133E467BF}"/>
              </a:ext>
            </a:extLst>
          </p:cNvPr>
          <p:cNvSpPr/>
          <p:nvPr/>
        </p:nvSpPr>
        <p:spPr>
          <a:xfrm>
            <a:off x="12954000" y="6057900"/>
            <a:ext cx="1905000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Object 117">
            <a:extLst>
              <a:ext uri="{FF2B5EF4-FFF2-40B4-BE49-F238E27FC236}">
                <a16:creationId xmlns:a16="http://schemas.microsoft.com/office/drawing/2014/main" id="{1F5F2365-9708-8829-C274-9701B7E4E5F6}"/>
              </a:ext>
            </a:extLst>
          </p:cNvPr>
          <p:cNvSpPr txBox="1"/>
          <p:nvPr/>
        </p:nvSpPr>
        <p:spPr>
          <a:xfrm>
            <a:off x="11315179" y="4240578"/>
            <a:ext cx="5182642" cy="23314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종식 이후</a:t>
            </a: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“</a:t>
            </a: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국내여행 의향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  <a:cs typeface="KoPubWorld돋움체 Bold" panose="00000800000000000000" pitchFamily="2" charset="-127"/>
              </a:rPr>
              <a:t>있음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  <a:cs typeface="KoPubWorld돋움체 Bold" panose="00000800000000000000" pitchFamily="2" charset="-127"/>
              </a:rPr>
              <a:t>”</a:t>
            </a:r>
            <a:r>
              <a:rPr lang="en-US" altLang="ko-KR" sz="3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3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 </a:t>
            </a:r>
            <a:r>
              <a:rPr lang="en-US" altLang="ko-KR" sz="3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93%</a:t>
            </a: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43A1E54-8873-F49E-35A2-5A7CB1C69FB0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코로나 이후 늘어난 국내 여행 수요</a:t>
            </a:r>
            <a:endParaRPr lang="en-US" dirty="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기획배경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6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F5DC6CE-2228-B341-76D3-CA0877C27B21}"/>
              </a:ext>
            </a:extLst>
          </p:cNvPr>
          <p:cNvSpPr/>
          <p:nvPr/>
        </p:nvSpPr>
        <p:spPr>
          <a:xfrm>
            <a:off x="1565084" y="4198396"/>
            <a:ext cx="6853100" cy="1614596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39">
            <a:extLst>
              <a:ext uri="{FF2B5EF4-FFF2-40B4-BE49-F238E27FC236}">
                <a16:creationId xmlns:a16="http://schemas.microsoft.com/office/drawing/2014/main" id="{A8C0B2CC-4CAA-4140-2C1D-9A1421A474BC}"/>
              </a:ext>
            </a:extLst>
          </p:cNvPr>
          <p:cNvGrpSpPr/>
          <p:nvPr/>
        </p:nvGrpSpPr>
        <p:grpSpPr>
          <a:xfrm>
            <a:off x="7058581" y="995237"/>
            <a:ext cx="9362721" cy="409524"/>
            <a:chOff x="6931660" y="1004762"/>
            <a:chExt cx="9362721" cy="409524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9EE82969-4C4D-CCC6-E319-A3C6C9EFD488}"/>
                </a:ext>
              </a:extLst>
            </p:cNvPr>
            <p:cNvGrpSpPr/>
            <p:nvPr/>
          </p:nvGrpSpPr>
          <p:grpSpPr>
            <a:xfrm>
              <a:off x="7161184" y="1004762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748C19B1-0B23-8B2E-83D7-1CDB55E2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4DCFE548-0731-FDC6-4E94-5D0A4A5A2792}"/>
                </a:ext>
              </a:extLst>
            </p:cNvPr>
            <p:cNvSpPr txBox="1"/>
            <p:nvPr/>
          </p:nvSpPr>
          <p:spPr>
            <a:xfrm>
              <a:off x="693166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1CA420CD-4F7A-F757-F0B5-E521F746B803}"/>
                </a:ext>
              </a:extLst>
            </p:cNvPr>
            <p:cNvSpPr txBox="1"/>
            <p:nvPr/>
          </p:nvSpPr>
          <p:spPr>
            <a:xfrm>
              <a:off x="8262540" y="1034380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D898612B-2337-1057-593F-B27D549BB52D}"/>
                </a:ext>
              </a:extLst>
            </p:cNvPr>
            <p:cNvSpPr txBox="1"/>
            <p:nvPr/>
          </p:nvSpPr>
          <p:spPr>
            <a:xfrm>
              <a:off x="958781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20556FA7-2554-585D-55FA-C736B91EA032}"/>
                </a:ext>
              </a:extLst>
            </p:cNvPr>
            <p:cNvSpPr txBox="1"/>
            <p:nvPr/>
          </p:nvSpPr>
          <p:spPr>
            <a:xfrm>
              <a:off x="10905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3EF10820-AE06-54D4-6866-1D2A9FFD2E08}"/>
                </a:ext>
              </a:extLst>
            </p:cNvPr>
            <p:cNvSpPr txBox="1"/>
            <p:nvPr/>
          </p:nvSpPr>
          <p:spPr>
            <a:xfrm>
              <a:off x="12252571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8C16B93C-FCF5-2B1D-C0BF-1246DD37053F}"/>
                </a:ext>
              </a:extLst>
            </p:cNvPr>
            <p:cNvSpPr txBox="1"/>
            <p:nvPr/>
          </p:nvSpPr>
          <p:spPr>
            <a:xfrm>
              <a:off x="13475333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34630656-61FE-CBAA-2326-C6A9092CF7BA}"/>
                </a:ext>
              </a:extLst>
            </p:cNvPr>
            <p:cNvSpPr txBox="1"/>
            <p:nvPr/>
          </p:nvSpPr>
          <p:spPr>
            <a:xfrm>
              <a:off x="14597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AB74F7-AA19-0CC0-F22B-7A88D5258DCA}"/>
              </a:ext>
            </a:extLst>
          </p:cNvPr>
          <p:cNvSpPr txBox="1"/>
          <p:nvPr/>
        </p:nvSpPr>
        <p:spPr>
          <a:xfrm>
            <a:off x="4038600" y="8139350"/>
            <a:ext cx="539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컨슈머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인사이트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Object 94">
            <a:extLst>
              <a:ext uri="{FF2B5EF4-FFF2-40B4-BE49-F238E27FC236}">
                <a16:creationId xmlns:a16="http://schemas.microsoft.com/office/drawing/2014/main" id="{256B666D-580B-BE34-A9AD-A37446D753C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기획 배경 및 목표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5" name="Object 117">
            <a:extLst>
              <a:ext uri="{FF2B5EF4-FFF2-40B4-BE49-F238E27FC236}">
                <a16:creationId xmlns:a16="http://schemas.microsoft.com/office/drawing/2014/main" id="{C5E115A7-FD15-12C3-4EA7-32DB12CD2CA9}"/>
              </a:ext>
            </a:extLst>
          </p:cNvPr>
          <p:cNvSpPr txBox="1"/>
          <p:nvPr/>
        </p:nvSpPr>
        <p:spPr>
          <a:xfrm>
            <a:off x="1320474" y="2918765"/>
            <a:ext cx="64044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실천하지 못하는 여행 계획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C0553-059B-7561-A00A-A83133E467BF}"/>
              </a:ext>
            </a:extLst>
          </p:cNvPr>
          <p:cNvSpPr/>
          <p:nvPr/>
        </p:nvSpPr>
        <p:spPr>
          <a:xfrm>
            <a:off x="12954000" y="6057900"/>
            <a:ext cx="1905000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기획배경</a:t>
            </a:r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16AAD0-2835-DB3F-9776-2CCACD2C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00" y="1648206"/>
            <a:ext cx="7943850" cy="69905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Object 12">
            <a:extLst>
              <a:ext uri="{FF2B5EF4-FFF2-40B4-BE49-F238E27FC236}">
                <a16:creationId xmlns:a16="http://schemas.microsoft.com/office/drawing/2014/main" id="{0ABBDA56-C390-04B3-D06D-C32B7AD8FF15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계획률에</a:t>
            </a:r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 비해 낮은 </a:t>
            </a:r>
            <a:r>
              <a:rPr lang="ko-KR" altLang="en-US" sz="18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경험률</a:t>
            </a:r>
            <a:endParaRPr lang="en-US" dirty="0"/>
          </a:p>
        </p:txBody>
      </p:sp>
      <p:sp>
        <p:nvSpPr>
          <p:cNvPr id="24" name="Object 117">
            <a:extLst>
              <a:ext uri="{FF2B5EF4-FFF2-40B4-BE49-F238E27FC236}">
                <a16:creationId xmlns:a16="http://schemas.microsoft.com/office/drawing/2014/main" id="{EA74A2EE-4536-280B-BEFD-D8B7DE6019CA}"/>
              </a:ext>
            </a:extLst>
          </p:cNvPr>
          <p:cNvSpPr txBox="1"/>
          <p:nvPr/>
        </p:nvSpPr>
        <p:spPr>
          <a:xfrm>
            <a:off x="1783750" y="4574553"/>
            <a:ext cx="2590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여행 </a:t>
            </a:r>
            <a:r>
              <a:rPr lang="ko-KR" altLang="en-US" sz="3200" kern="0" dirty="0" err="1">
                <a:solidFill>
                  <a:srgbClr val="F65951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계획</a:t>
            </a:r>
            <a:r>
              <a:rPr lang="ko-KR" altLang="en-US" sz="32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률</a:t>
            </a:r>
            <a:endParaRPr lang="en-US" altLang="ko-KR" sz="4000" kern="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Object 117">
            <a:extLst>
              <a:ext uri="{FF2B5EF4-FFF2-40B4-BE49-F238E27FC236}">
                <a16:creationId xmlns:a16="http://schemas.microsoft.com/office/drawing/2014/main" id="{12DC545D-B2B7-B4F2-AD2A-15D54E28DA36}"/>
              </a:ext>
            </a:extLst>
          </p:cNvPr>
          <p:cNvSpPr txBox="1"/>
          <p:nvPr/>
        </p:nvSpPr>
        <p:spPr>
          <a:xfrm>
            <a:off x="5562600" y="4574552"/>
            <a:ext cx="2590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여행 </a:t>
            </a:r>
            <a:r>
              <a:rPr lang="ko-KR" altLang="en-US" sz="3200" kern="0" dirty="0" err="1">
                <a:solidFill>
                  <a:srgbClr val="F65951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경험</a:t>
            </a:r>
            <a:r>
              <a:rPr lang="ko-KR" altLang="en-US" sz="32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률</a:t>
            </a:r>
            <a:endParaRPr lang="en-US" altLang="ko-KR" sz="4000" kern="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Object 117">
            <a:extLst>
              <a:ext uri="{FF2B5EF4-FFF2-40B4-BE49-F238E27FC236}">
                <a16:creationId xmlns:a16="http://schemas.microsoft.com/office/drawing/2014/main" id="{874B5F0F-F407-59AB-DC7F-21D2644E0FD1}"/>
              </a:ext>
            </a:extLst>
          </p:cNvPr>
          <p:cNvSpPr txBox="1"/>
          <p:nvPr/>
        </p:nvSpPr>
        <p:spPr>
          <a:xfrm>
            <a:off x="4111243" y="3974417"/>
            <a:ext cx="1495029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kern="0" dirty="0">
                <a:solidFill>
                  <a:srgbClr val="00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KoPubWorld돋움체 Medium" panose="00000600000000000000" pitchFamily="2" charset="-127"/>
              </a:rPr>
              <a:t>&lt;</a:t>
            </a:r>
            <a:endParaRPr lang="en-US" altLang="ko-KR" sz="9600" kern="0" dirty="0">
              <a:solidFill>
                <a:srgbClr val="000000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Object 117">
            <a:extLst>
              <a:ext uri="{FF2B5EF4-FFF2-40B4-BE49-F238E27FC236}">
                <a16:creationId xmlns:a16="http://schemas.microsoft.com/office/drawing/2014/main" id="{C596AD7D-92DF-F2B2-C719-C42FA1F3FED0}"/>
              </a:ext>
            </a:extLst>
          </p:cNvPr>
          <p:cNvSpPr txBox="1"/>
          <p:nvPr/>
        </p:nvSpPr>
        <p:spPr>
          <a:xfrm>
            <a:off x="2546899" y="6122938"/>
            <a:ext cx="4590043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코로나 이전 </a:t>
            </a:r>
            <a:r>
              <a:rPr lang="en-US" altLang="ko-KR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: 0.5%p </a:t>
            </a:r>
            <a:r>
              <a:rPr lang="ko-KR" altLang="en-US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차이</a:t>
            </a:r>
            <a:endParaRPr lang="en-US" altLang="ko-KR" sz="24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코로나 이후 </a:t>
            </a:r>
            <a:r>
              <a:rPr lang="en-US" altLang="ko-KR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: 8.1%p </a:t>
            </a:r>
            <a:r>
              <a:rPr lang="ko-KR" altLang="en-US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차이</a:t>
            </a:r>
            <a:endParaRPr lang="en-US" altLang="ko-KR" sz="24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13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DD8171-7303-7E54-DADF-640AC0B5E441}"/>
              </a:ext>
            </a:extLst>
          </p:cNvPr>
          <p:cNvSpPr/>
          <p:nvPr/>
        </p:nvSpPr>
        <p:spPr>
          <a:xfrm>
            <a:off x="2970178" y="4681222"/>
            <a:ext cx="8305800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039">
            <a:extLst>
              <a:ext uri="{FF2B5EF4-FFF2-40B4-BE49-F238E27FC236}">
                <a16:creationId xmlns:a16="http://schemas.microsoft.com/office/drawing/2014/main" id="{A8C0B2CC-4CAA-4140-2C1D-9A1421A474BC}"/>
              </a:ext>
            </a:extLst>
          </p:cNvPr>
          <p:cNvGrpSpPr/>
          <p:nvPr/>
        </p:nvGrpSpPr>
        <p:grpSpPr>
          <a:xfrm>
            <a:off x="7058581" y="995237"/>
            <a:ext cx="9362721" cy="409524"/>
            <a:chOff x="6931660" y="1004762"/>
            <a:chExt cx="9362721" cy="409524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9EE82969-4C4D-CCC6-E319-A3C6C9EFD488}"/>
                </a:ext>
              </a:extLst>
            </p:cNvPr>
            <p:cNvGrpSpPr/>
            <p:nvPr/>
          </p:nvGrpSpPr>
          <p:grpSpPr>
            <a:xfrm>
              <a:off x="7161184" y="1004762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748C19B1-0B23-8B2E-83D7-1CDB55E2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4DCFE548-0731-FDC6-4E94-5D0A4A5A2792}"/>
                </a:ext>
              </a:extLst>
            </p:cNvPr>
            <p:cNvSpPr txBox="1"/>
            <p:nvPr/>
          </p:nvSpPr>
          <p:spPr>
            <a:xfrm>
              <a:off x="693166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1CA420CD-4F7A-F757-F0B5-E521F746B803}"/>
                </a:ext>
              </a:extLst>
            </p:cNvPr>
            <p:cNvSpPr txBox="1"/>
            <p:nvPr/>
          </p:nvSpPr>
          <p:spPr>
            <a:xfrm>
              <a:off x="8262540" y="1034380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D898612B-2337-1057-593F-B27D549BB52D}"/>
                </a:ext>
              </a:extLst>
            </p:cNvPr>
            <p:cNvSpPr txBox="1"/>
            <p:nvPr/>
          </p:nvSpPr>
          <p:spPr>
            <a:xfrm>
              <a:off x="958781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20556FA7-2554-585D-55FA-C736B91EA032}"/>
                </a:ext>
              </a:extLst>
            </p:cNvPr>
            <p:cNvSpPr txBox="1"/>
            <p:nvPr/>
          </p:nvSpPr>
          <p:spPr>
            <a:xfrm>
              <a:off x="10905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3EF10820-AE06-54D4-6866-1D2A9FFD2E08}"/>
                </a:ext>
              </a:extLst>
            </p:cNvPr>
            <p:cNvSpPr txBox="1"/>
            <p:nvPr/>
          </p:nvSpPr>
          <p:spPr>
            <a:xfrm>
              <a:off x="12252571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8C16B93C-FCF5-2B1D-C0BF-1246DD37053F}"/>
                </a:ext>
              </a:extLst>
            </p:cNvPr>
            <p:cNvSpPr txBox="1"/>
            <p:nvPr/>
          </p:nvSpPr>
          <p:spPr>
            <a:xfrm>
              <a:off x="13475333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34630656-61FE-CBAA-2326-C6A9092CF7BA}"/>
                </a:ext>
              </a:extLst>
            </p:cNvPr>
            <p:cNvSpPr txBox="1"/>
            <p:nvPr/>
          </p:nvSpPr>
          <p:spPr>
            <a:xfrm>
              <a:off x="14597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기획배경</a:t>
            </a:r>
            <a:endParaRPr lang="en-US" dirty="0"/>
          </a:p>
        </p:txBody>
      </p:sp>
      <p:sp>
        <p:nvSpPr>
          <p:cNvPr id="12" name="Object 94">
            <a:extLst>
              <a:ext uri="{FF2B5EF4-FFF2-40B4-BE49-F238E27FC236}">
                <a16:creationId xmlns:a16="http://schemas.microsoft.com/office/drawing/2014/main" id="{68562E8D-DB50-BDA7-713F-6FCDF9F154F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기획 배경 및 목표</a:t>
            </a:r>
            <a:endParaRPr lang="en-US" sz="2800" dirty="0">
              <a:latin typeface="+mj-ea"/>
              <a:ea typeface="+mj-ea"/>
            </a:endParaRPr>
          </a:p>
        </p:txBody>
      </p:sp>
      <p:pic>
        <p:nvPicPr>
          <p:cNvPr id="17" name="Picture 2" descr="Thinking Face on Apple iOS 16.4">
            <a:extLst>
              <a:ext uri="{FF2B5EF4-FFF2-40B4-BE49-F238E27FC236}">
                <a16:creationId xmlns:a16="http://schemas.microsoft.com/office/drawing/2014/main" id="{228396A4-2D41-90CA-4251-578F254A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0512" y="4184465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17">
            <a:extLst>
              <a:ext uri="{FF2B5EF4-FFF2-40B4-BE49-F238E27FC236}">
                <a16:creationId xmlns:a16="http://schemas.microsoft.com/office/drawing/2014/main" id="{0F9A1F26-A49F-E2FC-E8CE-F4EC10EB92F3}"/>
              </a:ext>
            </a:extLst>
          </p:cNvPr>
          <p:cNvSpPr txBox="1"/>
          <p:nvPr/>
        </p:nvSpPr>
        <p:spPr>
          <a:xfrm>
            <a:off x="2506916" y="4512797"/>
            <a:ext cx="117618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여행이 계획에서 그치지 않게 도와줄 수 있는 서비스를 만들면 어떨까</a:t>
            </a:r>
            <a:r>
              <a:rPr lang="en-US" altLang="ko-KR" sz="32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8874CB18-6FBF-7258-6C85-52D23154D6A2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/>
              <a:t>기획 배경 및 목표</a:t>
            </a:r>
            <a:endParaRPr lang="en-US" dirty="0"/>
          </a:p>
        </p:txBody>
      </p:sp>
      <p:sp>
        <p:nvSpPr>
          <p:cNvPr id="30" name="Object 117">
            <a:extLst>
              <a:ext uri="{FF2B5EF4-FFF2-40B4-BE49-F238E27FC236}">
                <a16:creationId xmlns:a16="http://schemas.microsoft.com/office/drawing/2014/main" id="{C183A00A-4C90-7C4F-FD68-FCBCC7633A35}"/>
              </a:ext>
            </a:extLst>
          </p:cNvPr>
          <p:cNvSpPr txBox="1"/>
          <p:nvPr/>
        </p:nvSpPr>
        <p:spPr>
          <a:xfrm>
            <a:off x="5999893" y="2230544"/>
            <a:ext cx="81734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서비스 기획 의도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Object 117">
            <a:extLst>
              <a:ext uri="{FF2B5EF4-FFF2-40B4-BE49-F238E27FC236}">
                <a16:creationId xmlns:a16="http://schemas.microsoft.com/office/drawing/2014/main" id="{6E3A9166-79A6-1F68-A8C3-D911AAA3BC95}"/>
              </a:ext>
            </a:extLst>
          </p:cNvPr>
          <p:cNvSpPr txBox="1"/>
          <p:nvPr/>
        </p:nvSpPr>
        <p:spPr>
          <a:xfrm>
            <a:off x="3097734" y="5563151"/>
            <a:ext cx="11680931" cy="6848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누구나 여행에 필요한 정보들을 얻고 공유할 수 있도록 하자</a:t>
            </a: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268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시장분석</a:t>
            </a:r>
            <a:endParaRPr lang="en-US" dirty="0"/>
          </a:p>
        </p:txBody>
      </p:sp>
      <p:sp>
        <p:nvSpPr>
          <p:cNvPr id="12" name="Object 94">
            <a:extLst>
              <a:ext uri="{FF2B5EF4-FFF2-40B4-BE49-F238E27FC236}">
                <a16:creationId xmlns:a16="http://schemas.microsoft.com/office/drawing/2014/main" id="{68562E8D-DB50-BDA7-713F-6FCDF9F154F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시장분석</a:t>
            </a:r>
            <a:endParaRPr lang="en-US" sz="2800" dirty="0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2F11E0-C132-0879-7D94-47951A17443B}"/>
              </a:ext>
            </a:extLst>
          </p:cNvPr>
          <p:cNvGrpSpPr/>
          <p:nvPr/>
        </p:nvGrpSpPr>
        <p:grpSpPr>
          <a:xfrm>
            <a:off x="7110712" y="996219"/>
            <a:ext cx="9310590" cy="412645"/>
            <a:chOff x="7110712" y="996219"/>
            <a:chExt cx="9310590" cy="41264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5A8D186-3B92-6033-7D8E-81BFAA78ACAB}"/>
                </a:ext>
              </a:extLst>
            </p:cNvPr>
            <p:cNvGrpSpPr/>
            <p:nvPr/>
          </p:nvGrpSpPr>
          <p:grpSpPr>
            <a:xfrm>
              <a:off x="8486708" y="996219"/>
              <a:ext cx="1697143" cy="412645"/>
              <a:chOff x="8334652" y="1023565"/>
              <a:chExt cx="1697143" cy="412645"/>
            </a:xfrm>
          </p:grpSpPr>
          <p:grpSp>
            <p:nvGrpSpPr>
              <p:cNvPr id="26" name="그룹 1040">
                <a:extLst>
                  <a:ext uri="{FF2B5EF4-FFF2-40B4-BE49-F238E27FC236}">
                    <a16:creationId xmlns:a16="http://schemas.microsoft.com/office/drawing/2014/main" id="{2FED076A-6DD2-8D96-FCE0-2440A845F8AD}"/>
                  </a:ext>
                </a:extLst>
              </p:cNvPr>
              <p:cNvGrpSpPr/>
              <p:nvPr/>
            </p:nvGrpSpPr>
            <p:grpSpPr>
              <a:xfrm>
                <a:off x="8569422" y="1026686"/>
                <a:ext cx="1238095" cy="409524"/>
                <a:chOff x="7161184" y="1004762"/>
                <a:chExt cx="1238095" cy="409524"/>
              </a:xfrm>
            </p:grpSpPr>
            <p:pic>
              <p:nvPicPr>
                <p:cNvPr id="28" name="Object 113">
                  <a:extLst>
                    <a:ext uri="{FF2B5EF4-FFF2-40B4-BE49-F238E27FC236}">
                      <a16:creationId xmlns:a16="http://schemas.microsoft.com/office/drawing/2014/main" id="{74564DE3-0A12-6BFA-A31D-B2CB508DD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7161184" y="1004762"/>
                  <a:ext cx="1238095" cy="409524"/>
                </a:xfrm>
                <a:prstGeom prst="rect">
                  <a:avLst/>
                </a:prstGeom>
              </p:spPr>
            </p:pic>
          </p:grpSp>
          <p:sp>
            <p:nvSpPr>
              <p:cNvPr id="27" name="Object 116">
                <a:extLst>
                  <a:ext uri="{FF2B5EF4-FFF2-40B4-BE49-F238E27FC236}">
                    <a16:creationId xmlns:a16="http://schemas.microsoft.com/office/drawing/2014/main" id="{F63F4C44-1F22-DF90-D47D-39EBD1EB093F}"/>
                  </a:ext>
                </a:extLst>
              </p:cNvPr>
              <p:cNvSpPr txBox="1"/>
              <p:nvPr/>
            </p:nvSpPr>
            <p:spPr>
              <a:xfrm>
                <a:off x="8334652" y="1023565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FFFFFF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시장분석</a:t>
                </a:r>
                <a:endParaRPr lang="en-US" dirty="0"/>
              </a:p>
            </p:txBody>
          </p:sp>
        </p:grpSp>
        <p:sp>
          <p:nvSpPr>
            <p:cNvPr id="15" name="Object 117">
              <a:extLst>
                <a:ext uri="{FF2B5EF4-FFF2-40B4-BE49-F238E27FC236}">
                  <a16:creationId xmlns:a16="http://schemas.microsoft.com/office/drawing/2014/main" id="{78C8E4C7-1276-457F-81C8-FE6DBE0EC5F5}"/>
                </a:ext>
              </a:extLst>
            </p:cNvPr>
            <p:cNvSpPr txBox="1"/>
            <p:nvPr/>
          </p:nvSpPr>
          <p:spPr>
            <a:xfrm>
              <a:off x="7110712" y="1010181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16" name="Object 118">
              <a:extLst>
                <a:ext uri="{FF2B5EF4-FFF2-40B4-BE49-F238E27FC236}">
                  <a16:creationId xmlns:a16="http://schemas.microsoft.com/office/drawing/2014/main" id="{821CAA33-E707-AB8D-2713-5BD7322A4BFA}"/>
                </a:ext>
              </a:extLst>
            </p:cNvPr>
            <p:cNvSpPr txBox="1"/>
            <p:nvPr/>
          </p:nvSpPr>
          <p:spPr>
            <a:xfrm>
              <a:off x="9714731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20" name="Object 119">
              <a:extLst>
                <a:ext uri="{FF2B5EF4-FFF2-40B4-BE49-F238E27FC236}">
                  <a16:creationId xmlns:a16="http://schemas.microsoft.com/office/drawing/2014/main" id="{61DD4706-CD55-6B38-CF14-23112FB2EB81}"/>
                </a:ext>
              </a:extLst>
            </p:cNvPr>
            <p:cNvSpPr txBox="1"/>
            <p:nvPr/>
          </p:nvSpPr>
          <p:spPr>
            <a:xfrm>
              <a:off x="11032159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23" name="Object 120">
              <a:extLst>
                <a:ext uri="{FF2B5EF4-FFF2-40B4-BE49-F238E27FC236}">
                  <a16:creationId xmlns:a16="http://schemas.microsoft.com/office/drawing/2014/main" id="{28CEDF0F-0E63-6D31-5056-085762D07853}"/>
                </a:ext>
              </a:extLst>
            </p:cNvPr>
            <p:cNvSpPr txBox="1"/>
            <p:nvPr/>
          </p:nvSpPr>
          <p:spPr>
            <a:xfrm>
              <a:off x="12379492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24" name="Object 121">
              <a:extLst>
                <a:ext uri="{FF2B5EF4-FFF2-40B4-BE49-F238E27FC236}">
                  <a16:creationId xmlns:a16="http://schemas.microsoft.com/office/drawing/2014/main" id="{3056DD2E-F1F5-A6E9-FC37-2D2FC4F90519}"/>
                </a:ext>
              </a:extLst>
            </p:cNvPr>
            <p:cNvSpPr txBox="1"/>
            <p:nvPr/>
          </p:nvSpPr>
          <p:spPr>
            <a:xfrm>
              <a:off x="13602254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25" name="Object 122">
              <a:extLst>
                <a:ext uri="{FF2B5EF4-FFF2-40B4-BE49-F238E27FC236}">
                  <a16:creationId xmlns:a16="http://schemas.microsoft.com/office/drawing/2014/main" id="{5FBE0285-96DA-D079-32F1-AFB2EE666122}"/>
                </a:ext>
              </a:extLst>
            </p:cNvPr>
            <p:cNvSpPr txBox="1"/>
            <p:nvPr/>
          </p:nvSpPr>
          <p:spPr>
            <a:xfrm>
              <a:off x="14724159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9DD570-0EDA-8F5A-F137-4151C61D0389}"/>
              </a:ext>
            </a:extLst>
          </p:cNvPr>
          <p:cNvGrpSpPr/>
          <p:nvPr/>
        </p:nvGrpSpPr>
        <p:grpSpPr>
          <a:xfrm>
            <a:off x="11330510" y="3431727"/>
            <a:ext cx="5216212" cy="1380952"/>
            <a:chOff x="10744200" y="3004250"/>
            <a:chExt cx="5216212" cy="1380952"/>
          </a:xfrm>
        </p:grpSpPr>
        <p:grpSp>
          <p:nvGrpSpPr>
            <p:cNvPr id="34" name="그룹 1017">
              <a:extLst>
                <a:ext uri="{FF2B5EF4-FFF2-40B4-BE49-F238E27FC236}">
                  <a16:creationId xmlns:a16="http://schemas.microsoft.com/office/drawing/2014/main" id="{E8F6B6CE-B744-09DC-5D52-E49B249A9084}"/>
                </a:ext>
              </a:extLst>
            </p:cNvPr>
            <p:cNvGrpSpPr/>
            <p:nvPr/>
          </p:nvGrpSpPr>
          <p:grpSpPr>
            <a:xfrm>
              <a:off x="10744200" y="3004250"/>
              <a:ext cx="5216212" cy="1380952"/>
              <a:chOff x="2647619" y="2089867"/>
              <a:chExt cx="5216212" cy="1380952"/>
            </a:xfrm>
          </p:grpSpPr>
          <p:pic>
            <p:nvPicPr>
              <p:cNvPr id="36" name="Object 50">
                <a:extLst>
                  <a:ext uri="{FF2B5EF4-FFF2-40B4-BE49-F238E27FC236}">
                    <a16:creationId xmlns:a16="http://schemas.microsoft.com/office/drawing/2014/main" id="{FC5521BA-0E10-FF66-766C-84C45B557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47619" y="2089867"/>
                <a:ext cx="5216212" cy="13809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D3CF59-933C-3003-BE57-471485D97A60}"/>
                </a:ext>
              </a:extLst>
            </p:cNvPr>
            <p:cNvSpPr txBox="1"/>
            <p:nvPr/>
          </p:nvSpPr>
          <p:spPr>
            <a:xfrm>
              <a:off x="11563988" y="3375786"/>
              <a:ext cx="43964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기분 좋게 나왔는데 </a:t>
              </a:r>
              <a:endParaRPr lang="en-US" altLang="ko-KR" sz="2000" dirty="0"/>
            </a:p>
            <a:p>
              <a:r>
                <a:rPr lang="ko-KR" altLang="en-US" sz="2000" dirty="0"/>
                <a:t>예상보다 춥거나 더울 때 정말 힘들어요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F4C8B29-F083-AA21-54BF-C367D6F5CF95}"/>
              </a:ext>
            </a:extLst>
          </p:cNvPr>
          <p:cNvGrpSpPr/>
          <p:nvPr/>
        </p:nvGrpSpPr>
        <p:grpSpPr>
          <a:xfrm>
            <a:off x="9594341" y="6164559"/>
            <a:ext cx="4732530" cy="1380952"/>
            <a:chOff x="9594341" y="6164559"/>
            <a:chExt cx="4732530" cy="1380952"/>
          </a:xfrm>
        </p:grpSpPr>
        <p:grpSp>
          <p:nvGrpSpPr>
            <p:cNvPr id="38" name="그룹 1015">
              <a:extLst>
                <a:ext uri="{FF2B5EF4-FFF2-40B4-BE49-F238E27FC236}">
                  <a16:creationId xmlns:a16="http://schemas.microsoft.com/office/drawing/2014/main" id="{FE619844-A19C-13F0-41B7-B6A25E40E66F}"/>
                </a:ext>
              </a:extLst>
            </p:cNvPr>
            <p:cNvGrpSpPr/>
            <p:nvPr/>
          </p:nvGrpSpPr>
          <p:grpSpPr>
            <a:xfrm>
              <a:off x="9594341" y="6164559"/>
              <a:ext cx="4732530" cy="1380952"/>
              <a:chOff x="3604762" y="6800000"/>
              <a:chExt cx="4732530" cy="1380952"/>
            </a:xfrm>
          </p:grpSpPr>
          <p:pic>
            <p:nvPicPr>
              <p:cNvPr id="40" name="Object 44">
                <a:extLst>
                  <a:ext uri="{FF2B5EF4-FFF2-40B4-BE49-F238E27FC236}">
                    <a16:creationId xmlns:a16="http://schemas.microsoft.com/office/drawing/2014/main" id="{5284FF27-F014-F658-2091-4EA7DE45B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04762" y="6800000"/>
                <a:ext cx="4732530" cy="13809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9F0C74-5022-5F15-E8D3-48EEB718854B}"/>
                </a:ext>
              </a:extLst>
            </p:cNvPr>
            <p:cNvSpPr txBox="1"/>
            <p:nvPr/>
          </p:nvSpPr>
          <p:spPr>
            <a:xfrm>
              <a:off x="9594753" y="6512445"/>
              <a:ext cx="37149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/>
                <a:t>갑자기 비라도 오는 날엔</a:t>
              </a:r>
              <a:br>
                <a:rPr lang="en-US" altLang="ko-KR" sz="2000" dirty="0"/>
              </a:br>
              <a:r>
                <a:rPr lang="ko-KR" altLang="en-US" sz="2000" dirty="0"/>
                <a:t>모든 계획을 캔슬하고 싶어요</a:t>
              </a: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F489CBF-9049-1093-45FC-FDDAC6D3D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57" y="3049053"/>
            <a:ext cx="2309359" cy="224521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73B224F-21A4-1DAE-E5C1-2A685D51E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588" y="5683515"/>
            <a:ext cx="2440134" cy="244013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1A15A4C-4086-1736-8A40-2226C7A35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35" y="3105741"/>
            <a:ext cx="5912222" cy="4960724"/>
          </a:xfrm>
          <a:prstGeom prst="rect">
            <a:avLst/>
          </a:prstGeom>
        </p:spPr>
      </p:pic>
      <p:sp>
        <p:nvSpPr>
          <p:cNvPr id="44" name="Object 12">
            <a:extLst>
              <a:ext uri="{FF2B5EF4-FFF2-40B4-BE49-F238E27FC236}">
                <a16:creationId xmlns:a16="http://schemas.microsoft.com/office/drawing/2014/main" id="{89C415FB-D599-95A3-489C-19FED31BAD07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여행에 있어서 가장 큰 걸림돌</a:t>
            </a:r>
            <a:r>
              <a:rPr lang="en-US" altLang="ko-KR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en-US" dirty="0"/>
          </a:p>
        </p:txBody>
      </p:sp>
      <p:sp>
        <p:nvSpPr>
          <p:cNvPr id="45" name="Object 117">
            <a:extLst>
              <a:ext uri="{FF2B5EF4-FFF2-40B4-BE49-F238E27FC236}">
                <a16:creationId xmlns:a16="http://schemas.microsoft.com/office/drawing/2014/main" id="{82278921-06A3-61B5-F084-4743394EBC51}"/>
              </a:ext>
            </a:extLst>
          </p:cNvPr>
          <p:cNvSpPr txBox="1"/>
          <p:nvPr/>
        </p:nvSpPr>
        <p:spPr>
          <a:xfrm>
            <a:off x="3872572" y="2163222"/>
            <a:ext cx="81734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차별화 포인트 </a:t>
            </a:r>
            <a:r>
              <a:rPr lang="en-US" altLang="ko-KR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1 - </a:t>
            </a:r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지역별 날씨 정보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29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C074DF4-DB95-1EED-80F9-FA125861CE78}"/>
              </a:ext>
            </a:extLst>
          </p:cNvPr>
          <p:cNvSpPr/>
          <p:nvPr/>
        </p:nvSpPr>
        <p:spPr>
          <a:xfrm>
            <a:off x="7554965" y="5420340"/>
            <a:ext cx="5816676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E5A521-28A0-193B-0946-E2DFA78605AA}"/>
              </a:ext>
            </a:extLst>
          </p:cNvPr>
          <p:cNvSpPr/>
          <p:nvPr/>
        </p:nvSpPr>
        <p:spPr>
          <a:xfrm>
            <a:off x="5867400" y="4774152"/>
            <a:ext cx="2758875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시장분석</a:t>
            </a:r>
            <a:endParaRPr lang="en-US" dirty="0"/>
          </a:p>
        </p:txBody>
      </p:sp>
      <p:sp>
        <p:nvSpPr>
          <p:cNvPr id="12" name="Object 94">
            <a:extLst>
              <a:ext uri="{FF2B5EF4-FFF2-40B4-BE49-F238E27FC236}">
                <a16:creationId xmlns:a16="http://schemas.microsoft.com/office/drawing/2014/main" id="{68562E8D-DB50-BDA7-713F-6FCDF9F154F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시장분석</a:t>
            </a:r>
            <a:endParaRPr lang="en-US" sz="2800" dirty="0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2F11E0-C132-0879-7D94-47951A17443B}"/>
              </a:ext>
            </a:extLst>
          </p:cNvPr>
          <p:cNvGrpSpPr/>
          <p:nvPr/>
        </p:nvGrpSpPr>
        <p:grpSpPr>
          <a:xfrm>
            <a:off x="7110712" y="996219"/>
            <a:ext cx="9310590" cy="412645"/>
            <a:chOff x="7110712" y="996219"/>
            <a:chExt cx="9310590" cy="41264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5A8D186-3B92-6033-7D8E-81BFAA78ACAB}"/>
                </a:ext>
              </a:extLst>
            </p:cNvPr>
            <p:cNvGrpSpPr/>
            <p:nvPr/>
          </p:nvGrpSpPr>
          <p:grpSpPr>
            <a:xfrm>
              <a:off x="8486708" y="996219"/>
              <a:ext cx="1697143" cy="412645"/>
              <a:chOff x="8334652" y="1023565"/>
              <a:chExt cx="1697143" cy="412645"/>
            </a:xfrm>
          </p:grpSpPr>
          <p:grpSp>
            <p:nvGrpSpPr>
              <p:cNvPr id="26" name="그룹 1040">
                <a:extLst>
                  <a:ext uri="{FF2B5EF4-FFF2-40B4-BE49-F238E27FC236}">
                    <a16:creationId xmlns:a16="http://schemas.microsoft.com/office/drawing/2014/main" id="{2FED076A-6DD2-8D96-FCE0-2440A845F8AD}"/>
                  </a:ext>
                </a:extLst>
              </p:cNvPr>
              <p:cNvGrpSpPr/>
              <p:nvPr/>
            </p:nvGrpSpPr>
            <p:grpSpPr>
              <a:xfrm>
                <a:off x="8569422" y="1026686"/>
                <a:ext cx="1238095" cy="409524"/>
                <a:chOff x="7161184" y="1004762"/>
                <a:chExt cx="1238095" cy="409524"/>
              </a:xfrm>
            </p:grpSpPr>
            <p:pic>
              <p:nvPicPr>
                <p:cNvPr id="28" name="Object 113">
                  <a:extLst>
                    <a:ext uri="{FF2B5EF4-FFF2-40B4-BE49-F238E27FC236}">
                      <a16:creationId xmlns:a16="http://schemas.microsoft.com/office/drawing/2014/main" id="{74564DE3-0A12-6BFA-A31D-B2CB508DD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7161184" y="1004762"/>
                  <a:ext cx="1238095" cy="409524"/>
                </a:xfrm>
                <a:prstGeom prst="rect">
                  <a:avLst/>
                </a:prstGeom>
              </p:spPr>
            </p:pic>
          </p:grpSp>
          <p:sp>
            <p:nvSpPr>
              <p:cNvPr id="27" name="Object 116">
                <a:extLst>
                  <a:ext uri="{FF2B5EF4-FFF2-40B4-BE49-F238E27FC236}">
                    <a16:creationId xmlns:a16="http://schemas.microsoft.com/office/drawing/2014/main" id="{F63F4C44-1F22-DF90-D47D-39EBD1EB093F}"/>
                  </a:ext>
                </a:extLst>
              </p:cNvPr>
              <p:cNvSpPr txBox="1"/>
              <p:nvPr/>
            </p:nvSpPr>
            <p:spPr>
              <a:xfrm>
                <a:off x="8334652" y="1023565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FFFFFF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시장분석</a:t>
                </a:r>
                <a:endParaRPr lang="en-US" dirty="0"/>
              </a:p>
            </p:txBody>
          </p:sp>
        </p:grpSp>
        <p:sp>
          <p:nvSpPr>
            <p:cNvPr id="15" name="Object 117">
              <a:extLst>
                <a:ext uri="{FF2B5EF4-FFF2-40B4-BE49-F238E27FC236}">
                  <a16:creationId xmlns:a16="http://schemas.microsoft.com/office/drawing/2014/main" id="{78C8E4C7-1276-457F-81C8-FE6DBE0EC5F5}"/>
                </a:ext>
              </a:extLst>
            </p:cNvPr>
            <p:cNvSpPr txBox="1"/>
            <p:nvPr/>
          </p:nvSpPr>
          <p:spPr>
            <a:xfrm>
              <a:off x="7110712" y="1010181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16" name="Object 118">
              <a:extLst>
                <a:ext uri="{FF2B5EF4-FFF2-40B4-BE49-F238E27FC236}">
                  <a16:creationId xmlns:a16="http://schemas.microsoft.com/office/drawing/2014/main" id="{821CAA33-E707-AB8D-2713-5BD7322A4BFA}"/>
                </a:ext>
              </a:extLst>
            </p:cNvPr>
            <p:cNvSpPr txBox="1"/>
            <p:nvPr/>
          </p:nvSpPr>
          <p:spPr>
            <a:xfrm>
              <a:off x="9714731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20" name="Object 119">
              <a:extLst>
                <a:ext uri="{FF2B5EF4-FFF2-40B4-BE49-F238E27FC236}">
                  <a16:creationId xmlns:a16="http://schemas.microsoft.com/office/drawing/2014/main" id="{61DD4706-CD55-6B38-CF14-23112FB2EB81}"/>
                </a:ext>
              </a:extLst>
            </p:cNvPr>
            <p:cNvSpPr txBox="1"/>
            <p:nvPr/>
          </p:nvSpPr>
          <p:spPr>
            <a:xfrm>
              <a:off x="11032159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23" name="Object 120">
              <a:extLst>
                <a:ext uri="{FF2B5EF4-FFF2-40B4-BE49-F238E27FC236}">
                  <a16:creationId xmlns:a16="http://schemas.microsoft.com/office/drawing/2014/main" id="{28CEDF0F-0E63-6D31-5056-085762D07853}"/>
                </a:ext>
              </a:extLst>
            </p:cNvPr>
            <p:cNvSpPr txBox="1"/>
            <p:nvPr/>
          </p:nvSpPr>
          <p:spPr>
            <a:xfrm>
              <a:off x="12379492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24" name="Object 121">
              <a:extLst>
                <a:ext uri="{FF2B5EF4-FFF2-40B4-BE49-F238E27FC236}">
                  <a16:creationId xmlns:a16="http://schemas.microsoft.com/office/drawing/2014/main" id="{3056DD2E-F1F5-A6E9-FC37-2D2FC4F90519}"/>
                </a:ext>
              </a:extLst>
            </p:cNvPr>
            <p:cNvSpPr txBox="1"/>
            <p:nvPr/>
          </p:nvSpPr>
          <p:spPr>
            <a:xfrm>
              <a:off x="13602254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25" name="Object 122">
              <a:extLst>
                <a:ext uri="{FF2B5EF4-FFF2-40B4-BE49-F238E27FC236}">
                  <a16:creationId xmlns:a16="http://schemas.microsoft.com/office/drawing/2014/main" id="{5FBE0285-96DA-D079-32F1-AFB2EE666122}"/>
                </a:ext>
              </a:extLst>
            </p:cNvPr>
            <p:cNvSpPr txBox="1"/>
            <p:nvPr/>
          </p:nvSpPr>
          <p:spPr>
            <a:xfrm>
              <a:off x="14724159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44" name="Object 12">
            <a:extLst>
              <a:ext uri="{FF2B5EF4-FFF2-40B4-BE49-F238E27FC236}">
                <a16:creationId xmlns:a16="http://schemas.microsoft.com/office/drawing/2014/main" id="{89C415FB-D599-95A3-489C-19FED31BAD07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디지털 소외계층을 위한 웹 접근성</a:t>
            </a:r>
            <a:endParaRPr lang="en-US" dirty="0"/>
          </a:p>
        </p:txBody>
      </p:sp>
      <p:sp>
        <p:nvSpPr>
          <p:cNvPr id="45" name="Object 117">
            <a:extLst>
              <a:ext uri="{FF2B5EF4-FFF2-40B4-BE49-F238E27FC236}">
                <a16:creationId xmlns:a16="http://schemas.microsoft.com/office/drawing/2014/main" id="{82278921-06A3-61B5-F084-4743394EBC51}"/>
              </a:ext>
            </a:extLst>
          </p:cNvPr>
          <p:cNvSpPr txBox="1"/>
          <p:nvPr/>
        </p:nvSpPr>
        <p:spPr>
          <a:xfrm>
            <a:off x="3872572" y="2163222"/>
            <a:ext cx="81734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차별화 포인트 </a:t>
            </a:r>
            <a:r>
              <a:rPr lang="en-US" altLang="ko-KR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2 - </a:t>
            </a:r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웹 접근성 향상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1CA9C1-0164-4391-A0E5-92965E4BA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825" y="5780739"/>
            <a:ext cx="2480579" cy="2480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C9C617-06A3-11F5-EDF3-F722B23C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193" y="5780739"/>
            <a:ext cx="2656204" cy="2656204"/>
          </a:xfrm>
          <a:prstGeom prst="rect">
            <a:avLst/>
          </a:prstGeom>
        </p:spPr>
      </p:pic>
      <p:pic>
        <p:nvPicPr>
          <p:cNvPr id="6146" name="Picture 2" descr="한국디지털접근성진흥원">
            <a:extLst>
              <a:ext uri="{FF2B5EF4-FFF2-40B4-BE49-F238E27FC236}">
                <a16:creationId xmlns:a16="http://schemas.microsoft.com/office/drawing/2014/main" id="{42A8BBB5-9323-717A-7203-79B6DFF3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49" y="4142258"/>
            <a:ext cx="27588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17">
            <a:extLst>
              <a:ext uri="{FF2B5EF4-FFF2-40B4-BE49-F238E27FC236}">
                <a16:creationId xmlns:a16="http://schemas.microsoft.com/office/drawing/2014/main" id="{3FACD066-DB93-F53D-DF09-D8F5663CCA5A}"/>
              </a:ext>
            </a:extLst>
          </p:cNvPr>
          <p:cNvSpPr txBox="1"/>
          <p:nvPr/>
        </p:nvSpPr>
        <p:spPr>
          <a:xfrm>
            <a:off x="5867401" y="3851836"/>
            <a:ext cx="8991600" cy="1977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접근성이란</a:t>
            </a:r>
            <a:r>
              <a:rPr lang="en-US" altLang="ko-KR" sz="28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장애인이나 고령자분들이 웹사이트에서 제공하는 정보를</a:t>
            </a:r>
            <a:endParaRPr lang="en-US" altLang="ko-KR" sz="28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비장애인과 동등하게 접근하고 이용할 수 있도록 보장하는 것</a:t>
            </a:r>
            <a:endParaRPr lang="en-US" altLang="ko-KR" sz="28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11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969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추진 계획</a:t>
            </a:r>
            <a:endParaRPr lang="en-US" dirty="0"/>
          </a:p>
        </p:txBody>
      </p:sp>
      <p:sp>
        <p:nvSpPr>
          <p:cNvPr id="12" name="Object 94">
            <a:extLst>
              <a:ext uri="{FF2B5EF4-FFF2-40B4-BE49-F238E27FC236}">
                <a16:creationId xmlns:a16="http://schemas.microsoft.com/office/drawing/2014/main" id="{68562E8D-DB50-BDA7-713F-6FCDF9F154F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추진 계획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89C415FB-D599-95A3-489C-19FED31BAD07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개발 일정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76C6F0F-172E-B98F-4858-95E4E214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47517"/>
            <a:ext cx="13319439" cy="663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188A46D-6FAA-04EE-5D2E-6AAED4042566}"/>
              </a:ext>
            </a:extLst>
          </p:cNvPr>
          <p:cNvGrpSpPr/>
          <p:nvPr/>
        </p:nvGrpSpPr>
        <p:grpSpPr>
          <a:xfrm>
            <a:off x="7120911" y="978609"/>
            <a:ext cx="9300391" cy="422894"/>
            <a:chOff x="1879952" y="1142927"/>
            <a:chExt cx="9300391" cy="4228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3E4644A-E885-4762-ACCB-33684FEAC680}"/>
                </a:ext>
              </a:extLst>
            </p:cNvPr>
            <p:cNvGrpSpPr/>
            <p:nvPr/>
          </p:nvGrpSpPr>
          <p:grpSpPr>
            <a:xfrm>
              <a:off x="1879952" y="1142927"/>
              <a:ext cx="8178486" cy="422894"/>
              <a:chOff x="1879952" y="1142927"/>
              <a:chExt cx="8178486" cy="422894"/>
            </a:xfrm>
          </p:grpSpPr>
          <p:grpSp>
            <p:nvGrpSpPr>
              <p:cNvPr id="11" name="그룹 1040">
                <a:extLst>
                  <a:ext uri="{FF2B5EF4-FFF2-40B4-BE49-F238E27FC236}">
                    <a16:creationId xmlns:a16="http://schemas.microsoft.com/office/drawing/2014/main" id="{6B8A1DB0-987A-0DE9-E47B-BEDB1BAE64C3}"/>
                  </a:ext>
                </a:extLst>
              </p:cNvPr>
              <p:cNvGrpSpPr/>
              <p:nvPr/>
            </p:nvGrpSpPr>
            <p:grpSpPr>
              <a:xfrm>
                <a:off x="4747355" y="1142927"/>
                <a:ext cx="1238095" cy="409524"/>
                <a:chOff x="7161184" y="1004762"/>
                <a:chExt cx="1238095" cy="409524"/>
              </a:xfrm>
            </p:grpSpPr>
            <p:pic>
              <p:nvPicPr>
                <p:cNvPr id="31" name="Object 113">
                  <a:extLst>
                    <a:ext uri="{FF2B5EF4-FFF2-40B4-BE49-F238E27FC236}">
                      <a16:creationId xmlns:a16="http://schemas.microsoft.com/office/drawing/2014/main" id="{D5F06BF2-72BE-5DC4-431A-F3339ADE7C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7161184" y="1004762"/>
                  <a:ext cx="1238095" cy="409524"/>
                </a:xfrm>
                <a:prstGeom prst="rect">
                  <a:avLst/>
                </a:prstGeom>
              </p:spPr>
            </p:pic>
          </p:grpSp>
          <p:sp>
            <p:nvSpPr>
              <p:cNvPr id="17" name="Object 116">
                <a:extLst>
                  <a:ext uri="{FF2B5EF4-FFF2-40B4-BE49-F238E27FC236}">
                    <a16:creationId xmlns:a16="http://schemas.microsoft.com/office/drawing/2014/main" id="{EA376358-090D-A884-3BA2-9B047812A0AF}"/>
                  </a:ext>
                </a:extLst>
              </p:cNvPr>
              <p:cNvSpPr txBox="1"/>
              <p:nvPr/>
            </p:nvSpPr>
            <p:spPr>
              <a:xfrm>
                <a:off x="4517831" y="1164851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FFFFFF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추진계획</a:t>
                </a:r>
                <a:endParaRPr lang="en-US" dirty="0"/>
              </a:p>
            </p:txBody>
          </p:sp>
          <p:sp>
            <p:nvSpPr>
              <p:cNvPr id="18" name="Object 117">
                <a:extLst>
                  <a:ext uri="{FF2B5EF4-FFF2-40B4-BE49-F238E27FC236}">
                    <a16:creationId xmlns:a16="http://schemas.microsoft.com/office/drawing/2014/main" id="{BB16051F-7F0F-5056-CB8A-9CBB92BA4325}"/>
                  </a:ext>
                </a:extLst>
              </p:cNvPr>
              <p:cNvSpPr txBox="1"/>
              <p:nvPr/>
            </p:nvSpPr>
            <p:spPr>
              <a:xfrm>
                <a:off x="3148502" y="1188794"/>
                <a:ext cx="169714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/>
                  <a:t>시장분석</a:t>
                </a:r>
                <a:endParaRPr lang="en-US" dirty="0"/>
              </a:p>
            </p:txBody>
          </p:sp>
          <p:sp>
            <p:nvSpPr>
              <p:cNvPr id="21" name="Object 118">
                <a:extLst>
                  <a:ext uri="{FF2B5EF4-FFF2-40B4-BE49-F238E27FC236}">
                    <a16:creationId xmlns:a16="http://schemas.microsoft.com/office/drawing/2014/main" id="{26F3163C-E84B-74E4-A651-FF41335CDAB7}"/>
                  </a:ext>
                </a:extLst>
              </p:cNvPr>
              <p:cNvSpPr txBox="1"/>
              <p:nvPr/>
            </p:nvSpPr>
            <p:spPr>
              <a:xfrm>
                <a:off x="1879952" y="1181100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기획배경</a:t>
                </a:r>
                <a:endParaRPr lang="en-US" dirty="0"/>
              </a:p>
            </p:txBody>
          </p:sp>
          <p:sp>
            <p:nvSpPr>
              <p:cNvPr id="22" name="Object 119">
                <a:extLst>
                  <a:ext uri="{FF2B5EF4-FFF2-40B4-BE49-F238E27FC236}">
                    <a16:creationId xmlns:a16="http://schemas.microsoft.com/office/drawing/2014/main" id="{A9BD4ED4-6D3B-8DF2-43B2-C2F1FA155EDA}"/>
                  </a:ext>
                </a:extLst>
              </p:cNvPr>
              <p:cNvSpPr txBox="1"/>
              <p:nvPr/>
            </p:nvSpPr>
            <p:spPr>
              <a:xfrm>
                <a:off x="5791200" y="1181100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개발결과</a:t>
                </a:r>
                <a:endParaRPr lang="en-US" dirty="0"/>
              </a:p>
            </p:txBody>
          </p:sp>
          <p:sp>
            <p:nvSpPr>
              <p:cNvPr id="29" name="Object 120">
                <a:extLst>
                  <a:ext uri="{FF2B5EF4-FFF2-40B4-BE49-F238E27FC236}">
                    <a16:creationId xmlns:a16="http://schemas.microsoft.com/office/drawing/2014/main" id="{755FB5AB-CEAC-91AA-8F63-BC3EA4D9D11C}"/>
                  </a:ext>
                </a:extLst>
              </p:cNvPr>
              <p:cNvSpPr txBox="1"/>
              <p:nvPr/>
            </p:nvSpPr>
            <p:spPr>
              <a:xfrm>
                <a:off x="7138533" y="1181100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시연영상</a:t>
                </a:r>
                <a:endParaRPr lang="en-US" altLang="ko-KR" sz="2000" dirty="0"/>
              </a:p>
            </p:txBody>
          </p:sp>
          <p:sp>
            <p:nvSpPr>
              <p:cNvPr id="30" name="Object 121">
                <a:extLst>
                  <a:ext uri="{FF2B5EF4-FFF2-40B4-BE49-F238E27FC236}">
                    <a16:creationId xmlns:a16="http://schemas.microsoft.com/office/drawing/2014/main" id="{9A3C8D23-4B4C-C502-B486-E589C66010F3}"/>
                  </a:ext>
                </a:extLst>
              </p:cNvPr>
              <p:cNvSpPr txBox="1"/>
              <p:nvPr/>
            </p:nvSpPr>
            <p:spPr>
              <a:xfrm>
                <a:off x="8361295" y="1181100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기대효과</a:t>
                </a:r>
                <a:endParaRPr lang="en-US" dirty="0"/>
              </a:p>
            </p:txBody>
          </p:sp>
        </p:grp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B7AB4447-8FC3-25F0-4DDA-E18DF91D2C36}"/>
                </a:ext>
              </a:extLst>
            </p:cNvPr>
            <p:cNvSpPr txBox="1"/>
            <p:nvPr/>
          </p:nvSpPr>
          <p:spPr>
            <a:xfrm>
              <a:off x="9483200" y="118110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656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2" name="사각형: 둥근 모서리 9231">
            <a:extLst>
              <a:ext uri="{FF2B5EF4-FFF2-40B4-BE49-F238E27FC236}">
                <a16:creationId xmlns:a16="http://schemas.microsoft.com/office/drawing/2014/main" id="{E6DA1841-D888-0861-2C88-BF88A6B71F93}"/>
              </a:ext>
            </a:extLst>
          </p:cNvPr>
          <p:cNvSpPr/>
          <p:nvPr/>
        </p:nvSpPr>
        <p:spPr>
          <a:xfrm>
            <a:off x="8942040" y="3314701"/>
            <a:ext cx="3864936" cy="4793285"/>
          </a:xfrm>
          <a:prstGeom prst="roundRect">
            <a:avLst>
              <a:gd name="adj" fmla="val 1019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A6667F-102B-3E8A-98CE-5C6DF47BBB66}"/>
              </a:ext>
            </a:extLst>
          </p:cNvPr>
          <p:cNvGrpSpPr/>
          <p:nvPr/>
        </p:nvGrpSpPr>
        <p:grpSpPr>
          <a:xfrm>
            <a:off x="7116198" y="984380"/>
            <a:ext cx="9300391" cy="431237"/>
            <a:chOff x="1991426" y="2378376"/>
            <a:chExt cx="9300391" cy="431237"/>
          </a:xfrm>
        </p:grpSpPr>
        <p:grpSp>
          <p:nvGrpSpPr>
            <p:cNvPr id="13" name="그룹 1040">
              <a:extLst>
                <a:ext uri="{FF2B5EF4-FFF2-40B4-BE49-F238E27FC236}">
                  <a16:creationId xmlns:a16="http://schemas.microsoft.com/office/drawing/2014/main" id="{E2D9C8E1-23FE-5930-3910-1A862465DFDF}"/>
                </a:ext>
              </a:extLst>
            </p:cNvPr>
            <p:cNvGrpSpPr/>
            <p:nvPr/>
          </p:nvGrpSpPr>
          <p:grpSpPr>
            <a:xfrm>
              <a:off x="6096924" y="2378376"/>
              <a:ext cx="1238095" cy="409524"/>
              <a:chOff x="7161184" y="1004762"/>
              <a:chExt cx="1238095" cy="409524"/>
            </a:xfrm>
          </p:grpSpPr>
          <p:pic>
            <p:nvPicPr>
              <p:cNvPr id="21" name="Object 113">
                <a:extLst>
                  <a:ext uri="{FF2B5EF4-FFF2-40B4-BE49-F238E27FC236}">
                    <a16:creationId xmlns:a16="http://schemas.microsoft.com/office/drawing/2014/main" id="{0017036B-5A32-C90E-8CFF-0E52ADAB1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14" name="Object 116">
              <a:extLst>
                <a:ext uri="{FF2B5EF4-FFF2-40B4-BE49-F238E27FC236}">
                  <a16:creationId xmlns:a16="http://schemas.microsoft.com/office/drawing/2014/main" id="{3B656245-8E19-F8DD-2EAB-6B99B5682734}"/>
                </a:ext>
              </a:extLst>
            </p:cNvPr>
            <p:cNvSpPr txBox="1"/>
            <p:nvPr/>
          </p:nvSpPr>
          <p:spPr>
            <a:xfrm>
              <a:off x="5867400" y="240030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15" name="Object 117">
              <a:extLst>
                <a:ext uri="{FF2B5EF4-FFF2-40B4-BE49-F238E27FC236}">
                  <a16:creationId xmlns:a16="http://schemas.microsoft.com/office/drawing/2014/main" id="{613F9A20-83FA-D2FD-746A-5D88392FF916}"/>
                </a:ext>
              </a:extLst>
            </p:cNvPr>
            <p:cNvSpPr txBox="1"/>
            <p:nvPr/>
          </p:nvSpPr>
          <p:spPr>
            <a:xfrm>
              <a:off x="3259976" y="2418568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16" name="Object 118">
              <a:extLst>
                <a:ext uri="{FF2B5EF4-FFF2-40B4-BE49-F238E27FC236}">
                  <a16:creationId xmlns:a16="http://schemas.microsoft.com/office/drawing/2014/main" id="{C1C51DBC-BFA8-8020-2E76-EE1BD3E5ADE2}"/>
                </a:ext>
              </a:extLst>
            </p:cNvPr>
            <p:cNvSpPr txBox="1"/>
            <p:nvPr/>
          </p:nvSpPr>
          <p:spPr>
            <a:xfrm>
              <a:off x="1991426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17" name="Object 119">
              <a:extLst>
                <a:ext uri="{FF2B5EF4-FFF2-40B4-BE49-F238E27FC236}">
                  <a16:creationId xmlns:a16="http://schemas.microsoft.com/office/drawing/2014/main" id="{ABCA7ACE-0F79-B302-5092-205D3C1858EC}"/>
                </a:ext>
              </a:extLst>
            </p:cNvPr>
            <p:cNvSpPr txBox="1"/>
            <p:nvPr/>
          </p:nvSpPr>
          <p:spPr>
            <a:xfrm>
              <a:off x="4453528" y="242489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18" name="Object 120">
              <a:extLst>
                <a:ext uri="{FF2B5EF4-FFF2-40B4-BE49-F238E27FC236}">
                  <a16:creationId xmlns:a16="http://schemas.microsoft.com/office/drawing/2014/main" id="{E1CE901D-8B2D-859E-1A44-F0879453DAC3}"/>
                </a:ext>
              </a:extLst>
            </p:cNvPr>
            <p:cNvSpPr txBox="1"/>
            <p:nvPr/>
          </p:nvSpPr>
          <p:spPr>
            <a:xfrm>
              <a:off x="7250007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/>
            </a:p>
          </p:txBody>
        </p:sp>
        <p:sp>
          <p:nvSpPr>
            <p:cNvPr id="19" name="Object 121">
              <a:extLst>
                <a:ext uri="{FF2B5EF4-FFF2-40B4-BE49-F238E27FC236}">
                  <a16:creationId xmlns:a16="http://schemas.microsoft.com/office/drawing/2014/main" id="{276E0BDF-D11C-2AA3-5778-8405B8256965}"/>
                </a:ext>
              </a:extLst>
            </p:cNvPr>
            <p:cNvSpPr txBox="1"/>
            <p:nvPr/>
          </p:nvSpPr>
          <p:spPr>
            <a:xfrm>
              <a:off x="8472769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20" name="Object 122">
              <a:extLst>
                <a:ext uri="{FF2B5EF4-FFF2-40B4-BE49-F238E27FC236}">
                  <a16:creationId xmlns:a16="http://schemas.microsoft.com/office/drawing/2014/main" id="{C08413AF-7493-B78A-AAEB-C8CAC49FE21F}"/>
                </a:ext>
              </a:extLst>
            </p:cNvPr>
            <p:cNvSpPr txBox="1"/>
            <p:nvPr/>
          </p:nvSpPr>
          <p:spPr>
            <a:xfrm>
              <a:off x="9594674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22" name="Object 94">
            <a:extLst>
              <a:ext uri="{FF2B5EF4-FFF2-40B4-BE49-F238E27FC236}">
                <a16:creationId xmlns:a16="http://schemas.microsoft.com/office/drawing/2014/main" id="{28EB552A-1ED6-148C-239C-4742718D9C86}"/>
              </a:ext>
            </a:extLst>
          </p:cNvPr>
          <p:cNvSpPr txBox="1"/>
          <p:nvPr/>
        </p:nvSpPr>
        <p:spPr>
          <a:xfrm>
            <a:off x="1320474" y="2047517"/>
            <a:ext cx="87614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개발 환경</a:t>
            </a:r>
            <a:r>
              <a:rPr lang="en-US" altLang="ko-KR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 &amp;</a:t>
            </a:r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 전체 시스템 구조도</a:t>
            </a:r>
            <a:endParaRPr lang="en-US" sz="2800" dirty="0">
              <a:latin typeface="+mj-ea"/>
              <a:ea typeface="+mj-ea"/>
            </a:endParaRPr>
          </a:p>
        </p:txBody>
      </p:sp>
      <p:pic>
        <p:nvPicPr>
          <p:cNvPr id="9222" name="Picture 6" descr="Man Technologist on Apple iOS 16.4">
            <a:extLst>
              <a:ext uri="{FF2B5EF4-FFF2-40B4-BE49-F238E27FC236}">
                <a16:creationId xmlns:a16="http://schemas.microsoft.com/office/drawing/2014/main" id="{A8A68FCE-6894-080D-4A10-6DD9851E6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89" y="436547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B4A4DA1-D800-A9B2-64AC-E77B910AB405}"/>
              </a:ext>
            </a:extLst>
          </p:cNvPr>
          <p:cNvSpPr/>
          <p:nvPr/>
        </p:nvSpPr>
        <p:spPr>
          <a:xfrm>
            <a:off x="4693065" y="3327915"/>
            <a:ext cx="2774535" cy="4780071"/>
          </a:xfrm>
          <a:prstGeom prst="roundRect">
            <a:avLst>
              <a:gd name="adj" fmla="val 1306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 descr="Vue.js 기본 사용법">
            <a:extLst>
              <a:ext uri="{FF2B5EF4-FFF2-40B4-BE49-F238E27FC236}">
                <a16:creationId xmlns:a16="http://schemas.microsoft.com/office/drawing/2014/main" id="{2B1656E6-2E86-4704-B60A-022BE7F4C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44" y="2628901"/>
            <a:ext cx="2286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스프링 부트 이벤트 큐 구현 | 돈 받고 일하면 프로">
            <a:extLst>
              <a:ext uri="{FF2B5EF4-FFF2-40B4-BE49-F238E27FC236}">
                <a16:creationId xmlns:a16="http://schemas.microsoft.com/office/drawing/2014/main" id="{EA4F25EF-F446-9875-6072-91850D42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52" y="2617146"/>
            <a:ext cx="2524110" cy="13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bject 117">
            <a:extLst>
              <a:ext uri="{FF2B5EF4-FFF2-40B4-BE49-F238E27FC236}">
                <a16:creationId xmlns:a16="http://schemas.microsoft.com/office/drawing/2014/main" id="{31E62ABF-A773-AE97-3234-97E0554B8224}"/>
              </a:ext>
            </a:extLst>
          </p:cNvPr>
          <p:cNvSpPr txBox="1"/>
          <p:nvPr/>
        </p:nvSpPr>
        <p:spPr>
          <a:xfrm>
            <a:off x="1185138" y="5834885"/>
            <a:ext cx="2177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Client</a:t>
            </a:r>
          </a:p>
          <a:p>
            <a:pPr algn="ctr"/>
            <a:r>
              <a:rPr lang="en-US" altLang="ko-KR" sz="20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(Web Browser)</a:t>
            </a:r>
          </a:p>
        </p:txBody>
      </p:sp>
      <p:sp>
        <p:nvSpPr>
          <p:cNvPr id="9216" name="사각형: 둥근 모서리 9215">
            <a:extLst>
              <a:ext uri="{FF2B5EF4-FFF2-40B4-BE49-F238E27FC236}">
                <a16:creationId xmlns:a16="http://schemas.microsoft.com/office/drawing/2014/main" id="{5F757FAE-EAAC-488C-2F5D-DE6036F081D6}"/>
              </a:ext>
            </a:extLst>
          </p:cNvPr>
          <p:cNvSpPr/>
          <p:nvPr/>
        </p:nvSpPr>
        <p:spPr>
          <a:xfrm>
            <a:off x="4303368" y="4277689"/>
            <a:ext cx="400411" cy="2668119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Router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17" name="사각형: 둥근 모서리 9216">
            <a:extLst>
              <a:ext uri="{FF2B5EF4-FFF2-40B4-BE49-F238E27FC236}">
                <a16:creationId xmlns:a16="http://schemas.microsoft.com/office/drawing/2014/main" id="{981077C6-2D36-C8C5-2309-129B173102AB}"/>
              </a:ext>
            </a:extLst>
          </p:cNvPr>
          <p:cNvSpPr/>
          <p:nvPr/>
        </p:nvSpPr>
        <p:spPr>
          <a:xfrm>
            <a:off x="5098290" y="4211949"/>
            <a:ext cx="1981872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Component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19" name="사각형: 둥근 모서리 9218">
            <a:extLst>
              <a:ext uri="{FF2B5EF4-FFF2-40B4-BE49-F238E27FC236}">
                <a16:creationId xmlns:a16="http://schemas.microsoft.com/office/drawing/2014/main" id="{C1687AB2-5510-B45E-F5EF-8B51E49E4602}"/>
              </a:ext>
            </a:extLst>
          </p:cNvPr>
          <p:cNvSpPr/>
          <p:nvPr/>
        </p:nvSpPr>
        <p:spPr>
          <a:xfrm>
            <a:off x="5093477" y="6183808"/>
            <a:ext cx="1986686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+mn-ea"/>
              </a:rPr>
              <a:t>Vuex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228" name="Picture 10" descr="호스팅된 MySQL - Amazon RDS for MySQL - AWS">
            <a:extLst>
              <a:ext uri="{FF2B5EF4-FFF2-40B4-BE49-F238E27FC236}">
                <a16:creationId xmlns:a16="http://schemas.microsoft.com/office/drawing/2014/main" id="{DCBB4205-DC01-F9D1-7CCB-84AF31C2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052" y="4736320"/>
            <a:ext cx="2020737" cy="104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1" name="사각형: 둥근 모서리 9230">
            <a:extLst>
              <a:ext uri="{FF2B5EF4-FFF2-40B4-BE49-F238E27FC236}">
                <a16:creationId xmlns:a16="http://schemas.microsoft.com/office/drawing/2014/main" id="{D47B72EA-C7F5-9A2B-ECC7-6CE4F855798C}"/>
              </a:ext>
            </a:extLst>
          </p:cNvPr>
          <p:cNvSpPr/>
          <p:nvPr/>
        </p:nvSpPr>
        <p:spPr>
          <a:xfrm>
            <a:off x="9486267" y="4211949"/>
            <a:ext cx="2776481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Rest Controller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33" name="사각형: 둥근 모서리 9232">
            <a:extLst>
              <a:ext uri="{FF2B5EF4-FFF2-40B4-BE49-F238E27FC236}">
                <a16:creationId xmlns:a16="http://schemas.microsoft.com/office/drawing/2014/main" id="{2F6121BE-3100-D3DB-65F1-63633315E809}"/>
              </a:ext>
            </a:extLst>
          </p:cNvPr>
          <p:cNvSpPr/>
          <p:nvPr/>
        </p:nvSpPr>
        <p:spPr>
          <a:xfrm>
            <a:off x="9486267" y="5529877"/>
            <a:ext cx="2776481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Service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34" name="사각형: 둥근 모서리 9233">
            <a:extLst>
              <a:ext uri="{FF2B5EF4-FFF2-40B4-BE49-F238E27FC236}">
                <a16:creationId xmlns:a16="http://schemas.microsoft.com/office/drawing/2014/main" id="{79AA32E3-9009-CE81-172D-050EBCF0CB86}"/>
              </a:ext>
            </a:extLst>
          </p:cNvPr>
          <p:cNvSpPr/>
          <p:nvPr/>
        </p:nvSpPr>
        <p:spPr>
          <a:xfrm>
            <a:off x="9486267" y="6847805"/>
            <a:ext cx="2776481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Repository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236" name="직선 화살표 연결선 9235">
            <a:extLst>
              <a:ext uri="{FF2B5EF4-FFF2-40B4-BE49-F238E27FC236}">
                <a16:creationId xmlns:a16="http://schemas.microsoft.com/office/drawing/2014/main" id="{0B9FBAFE-733F-C90D-E825-77AADE7E7260}"/>
              </a:ext>
            </a:extLst>
          </p:cNvPr>
          <p:cNvCxnSpPr>
            <a:cxnSpLocks/>
          </p:cNvCxnSpPr>
          <p:nvPr/>
        </p:nvCxnSpPr>
        <p:spPr>
          <a:xfrm>
            <a:off x="3207638" y="5143500"/>
            <a:ext cx="110296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8" name="직선 화살표 연결선 9237">
            <a:extLst>
              <a:ext uri="{FF2B5EF4-FFF2-40B4-BE49-F238E27FC236}">
                <a16:creationId xmlns:a16="http://schemas.microsoft.com/office/drawing/2014/main" id="{AE9715FD-33C2-8D7B-727F-6E39C1926A92}"/>
              </a:ext>
            </a:extLst>
          </p:cNvPr>
          <p:cNvCxnSpPr>
            <a:cxnSpLocks/>
          </p:cNvCxnSpPr>
          <p:nvPr/>
        </p:nvCxnSpPr>
        <p:spPr>
          <a:xfrm>
            <a:off x="7467600" y="5222455"/>
            <a:ext cx="1474440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9" name="직선 화살표 연결선 9238">
            <a:extLst>
              <a:ext uri="{FF2B5EF4-FFF2-40B4-BE49-F238E27FC236}">
                <a16:creationId xmlns:a16="http://schemas.microsoft.com/office/drawing/2014/main" id="{49AB85EC-85A3-082D-5ED0-F620FE223DC6}"/>
              </a:ext>
            </a:extLst>
          </p:cNvPr>
          <p:cNvCxnSpPr>
            <a:cxnSpLocks/>
          </p:cNvCxnSpPr>
          <p:nvPr/>
        </p:nvCxnSpPr>
        <p:spPr>
          <a:xfrm>
            <a:off x="12806975" y="5219700"/>
            <a:ext cx="129002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5" name="직선 화살표 연결선 9244">
            <a:extLst>
              <a:ext uri="{FF2B5EF4-FFF2-40B4-BE49-F238E27FC236}">
                <a16:creationId xmlns:a16="http://schemas.microsoft.com/office/drawing/2014/main" id="{CCB7C996-7672-A7D4-3E25-EDF9DE419EB9}"/>
              </a:ext>
            </a:extLst>
          </p:cNvPr>
          <p:cNvCxnSpPr>
            <a:cxnSpLocks/>
          </p:cNvCxnSpPr>
          <p:nvPr/>
        </p:nvCxnSpPr>
        <p:spPr>
          <a:xfrm flipH="1">
            <a:off x="7467600" y="5698421"/>
            <a:ext cx="1474440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9" name="직선 화살표 연결선 9248">
            <a:extLst>
              <a:ext uri="{FF2B5EF4-FFF2-40B4-BE49-F238E27FC236}">
                <a16:creationId xmlns:a16="http://schemas.microsoft.com/office/drawing/2014/main" id="{E2C36E8D-E7A6-BBCB-45F9-9FD4B923D942}"/>
              </a:ext>
            </a:extLst>
          </p:cNvPr>
          <p:cNvCxnSpPr>
            <a:cxnSpLocks/>
          </p:cNvCxnSpPr>
          <p:nvPr/>
        </p:nvCxnSpPr>
        <p:spPr>
          <a:xfrm flipH="1">
            <a:off x="3200400" y="5611748"/>
            <a:ext cx="1110206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4" name="직선 화살표 연결선 9253">
            <a:extLst>
              <a:ext uri="{FF2B5EF4-FFF2-40B4-BE49-F238E27FC236}">
                <a16:creationId xmlns:a16="http://schemas.microsoft.com/office/drawing/2014/main" id="{75564570-5D50-7638-55C4-061520D31474}"/>
              </a:ext>
            </a:extLst>
          </p:cNvPr>
          <p:cNvCxnSpPr>
            <a:cxnSpLocks/>
          </p:cNvCxnSpPr>
          <p:nvPr/>
        </p:nvCxnSpPr>
        <p:spPr>
          <a:xfrm flipH="1">
            <a:off x="12806975" y="5717950"/>
            <a:ext cx="129002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0" name="Object 117">
            <a:extLst>
              <a:ext uri="{FF2B5EF4-FFF2-40B4-BE49-F238E27FC236}">
                <a16:creationId xmlns:a16="http://schemas.microsoft.com/office/drawing/2014/main" id="{66B42D5F-BB34-D22F-6586-FF2B8402892D}"/>
              </a:ext>
            </a:extLst>
          </p:cNvPr>
          <p:cNvSpPr txBox="1"/>
          <p:nvPr/>
        </p:nvSpPr>
        <p:spPr>
          <a:xfrm>
            <a:off x="7467599" y="4724712"/>
            <a:ext cx="14744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axios</a:t>
            </a:r>
            <a:endParaRPr lang="en-US" altLang="ko-KR" sz="20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261" name="Object 117">
            <a:extLst>
              <a:ext uri="{FF2B5EF4-FFF2-40B4-BE49-F238E27FC236}">
                <a16:creationId xmlns:a16="http://schemas.microsoft.com/office/drawing/2014/main" id="{F8C52736-4129-C6EF-8919-BA107428C857}"/>
              </a:ext>
            </a:extLst>
          </p:cNvPr>
          <p:cNvSpPr txBox="1"/>
          <p:nvPr/>
        </p:nvSpPr>
        <p:spPr>
          <a:xfrm>
            <a:off x="7586428" y="5891767"/>
            <a:ext cx="12546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JSON</a:t>
            </a:r>
          </a:p>
        </p:txBody>
      </p:sp>
      <p:cxnSp>
        <p:nvCxnSpPr>
          <p:cNvPr id="9262" name="직선 화살표 연결선 9261">
            <a:extLst>
              <a:ext uri="{FF2B5EF4-FFF2-40B4-BE49-F238E27FC236}">
                <a16:creationId xmlns:a16="http://schemas.microsoft.com/office/drawing/2014/main" id="{746E117F-5566-8C5D-15AC-17D132EA85CC}"/>
              </a:ext>
            </a:extLst>
          </p:cNvPr>
          <p:cNvCxnSpPr>
            <a:cxnSpLocks/>
          </p:cNvCxnSpPr>
          <p:nvPr/>
        </p:nvCxnSpPr>
        <p:spPr>
          <a:xfrm>
            <a:off x="10081891" y="4960135"/>
            <a:ext cx="0" cy="54833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5" name="직선 화살표 연결선 9264">
            <a:extLst>
              <a:ext uri="{FF2B5EF4-FFF2-40B4-BE49-F238E27FC236}">
                <a16:creationId xmlns:a16="http://schemas.microsoft.com/office/drawing/2014/main" id="{A1CEF0B1-B361-9025-5306-5F2A8770E98D}"/>
              </a:ext>
            </a:extLst>
          </p:cNvPr>
          <p:cNvCxnSpPr>
            <a:cxnSpLocks/>
          </p:cNvCxnSpPr>
          <p:nvPr/>
        </p:nvCxnSpPr>
        <p:spPr>
          <a:xfrm>
            <a:off x="10081891" y="6299467"/>
            <a:ext cx="0" cy="54833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6" name="직선 화살표 연결선 9265">
            <a:extLst>
              <a:ext uri="{FF2B5EF4-FFF2-40B4-BE49-F238E27FC236}">
                <a16:creationId xmlns:a16="http://schemas.microsoft.com/office/drawing/2014/main" id="{F24B910B-9883-27A1-E611-E3D7D4FC9ED2}"/>
              </a:ext>
            </a:extLst>
          </p:cNvPr>
          <p:cNvCxnSpPr>
            <a:cxnSpLocks/>
          </p:cNvCxnSpPr>
          <p:nvPr/>
        </p:nvCxnSpPr>
        <p:spPr>
          <a:xfrm flipV="1">
            <a:off x="11658600" y="6266675"/>
            <a:ext cx="0" cy="58113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9" name="직선 화살표 연결선 9268">
            <a:extLst>
              <a:ext uri="{FF2B5EF4-FFF2-40B4-BE49-F238E27FC236}">
                <a16:creationId xmlns:a16="http://schemas.microsoft.com/office/drawing/2014/main" id="{4E6E5481-CA6D-C1EF-7198-D7722E1E601F}"/>
              </a:ext>
            </a:extLst>
          </p:cNvPr>
          <p:cNvCxnSpPr>
            <a:cxnSpLocks/>
          </p:cNvCxnSpPr>
          <p:nvPr/>
        </p:nvCxnSpPr>
        <p:spPr>
          <a:xfrm flipV="1">
            <a:off x="11658600" y="4960884"/>
            <a:ext cx="0" cy="58113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0" name="Object 117">
            <a:extLst>
              <a:ext uri="{FF2B5EF4-FFF2-40B4-BE49-F238E27FC236}">
                <a16:creationId xmlns:a16="http://schemas.microsoft.com/office/drawing/2014/main" id="{2C7E2AB7-56C3-224B-11E6-D7740D7B72E0}"/>
              </a:ext>
            </a:extLst>
          </p:cNvPr>
          <p:cNvSpPr txBox="1"/>
          <p:nvPr/>
        </p:nvSpPr>
        <p:spPr>
          <a:xfrm>
            <a:off x="10143176" y="5042175"/>
            <a:ext cx="14744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Dto</a:t>
            </a:r>
            <a:endParaRPr lang="en-US" altLang="ko-KR" sz="20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271" name="Object 117">
            <a:extLst>
              <a:ext uri="{FF2B5EF4-FFF2-40B4-BE49-F238E27FC236}">
                <a16:creationId xmlns:a16="http://schemas.microsoft.com/office/drawing/2014/main" id="{F26FE021-13E3-DBA2-ED23-3B4A05672947}"/>
              </a:ext>
            </a:extLst>
          </p:cNvPr>
          <p:cNvSpPr txBox="1"/>
          <p:nvPr/>
        </p:nvSpPr>
        <p:spPr>
          <a:xfrm>
            <a:off x="10143176" y="6399882"/>
            <a:ext cx="14744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Dto</a:t>
            </a:r>
            <a:endParaRPr lang="en-US" altLang="ko-KR" sz="20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9272" name="직선 화살표 연결선 9271">
            <a:extLst>
              <a:ext uri="{FF2B5EF4-FFF2-40B4-BE49-F238E27FC236}">
                <a16:creationId xmlns:a16="http://schemas.microsoft.com/office/drawing/2014/main" id="{AF224DE6-3014-DA35-03CC-DBF4788A9574}"/>
              </a:ext>
            </a:extLst>
          </p:cNvPr>
          <p:cNvCxnSpPr>
            <a:cxnSpLocks/>
          </p:cNvCxnSpPr>
          <p:nvPr/>
        </p:nvCxnSpPr>
        <p:spPr>
          <a:xfrm>
            <a:off x="5701182" y="4960135"/>
            <a:ext cx="0" cy="122367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4" name="직선 화살표 연결선 9273">
            <a:extLst>
              <a:ext uri="{FF2B5EF4-FFF2-40B4-BE49-F238E27FC236}">
                <a16:creationId xmlns:a16="http://schemas.microsoft.com/office/drawing/2014/main" id="{1407147F-334C-FE44-99C8-251B741B377E}"/>
              </a:ext>
            </a:extLst>
          </p:cNvPr>
          <p:cNvCxnSpPr>
            <a:cxnSpLocks/>
          </p:cNvCxnSpPr>
          <p:nvPr/>
        </p:nvCxnSpPr>
        <p:spPr>
          <a:xfrm flipV="1">
            <a:off x="6477000" y="4960884"/>
            <a:ext cx="0" cy="12229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6" name="직선 화살표 연결선 9275">
            <a:extLst>
              <a:ext uri="{FF2B5EF4-FFF2-40B4-BE49-F238E27FC236}">
                <a16:creationId xmlns:a16="http://schemas.microsoft.com/office/drawing/2014/main" id="{8374DAFC-C066-8CA4-5497-20C961062DD3}"/>
              </a:ext>
            </a:extLst>
          </p:cNvPr>
          <p:cNvCxnSpPr>
            <a:cxnSpLocks/>
          </p:cNvCxnSpPr>
          <p:nvPr/>
        </p:nvCxnSpPr>
        <p:spPr>
          <a:xfrm>
            <a:off x="4693065" y="4457700"/>
            <a:ext cx="4004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8" name="직선 화살표 연결선 9277">
            <a:extLst>
              <a:ext uri="{FF2B5EF4-FFF2-40B4-BE49-F238E27FC236}">
                <a16:creationId xmlns:a16="http://schemas.microsoft.com/office/drawing/2014/main" id="{845E8187-3FB6-3356-329D-141EB92B0C6A}"/>
              </a:ext>
            </a:extLst>
          </p:cNvPr>
          <p:cNvCxnSpPr>
            <a:cxnSpLocks/>
          </p:cNvCxnSpPr>
          <p:nvPr/>
        </p:nvCxnSpPr>
        <p:spPr>
          <a:xfrm flipH="1">
            <a:off x="4693065" y="4724712"/>
            <a:ext cx="40041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18">
            <a:extLst>
              <a:ext uri="{FF2B5EF4-FFF2-40B4-BE49-F238E27FC236}">
                <a16:creationId xmlns:a16="http://schemas.microsoft.com/office/drawing/2014/main" id="{90816327-B27B-E3F7-420A-21E38630680C}"/>
              </a:ext>
            </a:extLst>
          </p:cNvPr>
          <p:cNvSpPr txBox="1"/>
          <p:nvPr/>
        </p:nvSpPr>
        <p:spPr>
          <a:xfrm>
            <a:off x="1557142" y="8872099"/>
            <a:ext cx="4615057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개발 결과</a:t>
            </a:r>
            <a:endParaRPr lang="en-US" dirty="0"/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7F57A2BE-5150-F7E1-3CC5-017134E904FE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개발 환경 </a:t>
            </a:r>
            <a:r>
              <a:rPr lang="en-US" altLang="ko-KR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전체 시스템 구조도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2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SB 어그로 Bold"/>
        <a:cs typeface=""/>
      </a:majorFont>
      <a:minorFont>
        <a:latin typeface="Calibri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631</Words>
  <Application>Microsoft Office PowerPoint</Application>
  <PresentationFormat>사용자 지정</PresentationFormat>
  <Paragraphs>201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Arial</vt:lpstr>
      <vt:lpstr>KoPubWorld돋움체 Bold</vt:lpstr>
      <vt:lpstr>SB 어그로 Bold</vt:lpstr>
      <vt:lpstr>Calibri</vt:lpstr>
      <vt:lpstr>SB 어그로 Light</vt:lpstr>
      <vt:lpstr>KoPubWorld돋움체 Medium</vt:lpstr>
      <vt:lpstr>맑은 고딕</vt:lpstr>
      <vt:lpstr>SB 어그로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 유진</cp:lastModifiedBy>
  <cp:revision>109</cp:revision>
  <dcterms:created xsi:type="dcterms:W3CDTF">2023-05-25T13:49:17Z</dcterms:created>
  <dcterms:modified xsi:type="dcterms:W3CDTF">2023-05-25T20:38:30Z</dcterms:modified>
</cp:coreProperties>
</file>